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0">
  <p:sldMasterIdLst>
    <p:sldMasterId id="2147483724" r:id="rId1"/>
  </p:sldMasterIdLst>
  <p:sldIdLst>
    <p:sldId id="256" r:id="rId2"/>
    <p:sldId id="269" r:id="rId3"/>
    <p:sldId id="257" r:id="rId4"/>
    <p:sldId id="272" r:id="rId5"/>
    <p:sldId id="259" r:id="rId6"/>
    <p:sldId id="273" r:id="rId7"/>
    <p:sldId id="265" r:id="rId8"/>
    <p:sldId id="275" r:id="rId9"/>
    <p:sldId id="276" r:id="rId10"/>
    <p:sldId id="277" r:id="rId11"/>
    <p:sldId id="296" r:id="rId12"/>
    <p:sldId id="260" r:id="rId13"/>
    <p:sldId id="278" r:id="rId14"/>
    <p:sldId id="266" r:id="rId15"/>
    <p:sldId id="270"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7" r:id="rId34"/>
    <p:sldId id="298" r:id="rId35"/>
    <p:sldId id="299" r:id="rId36"/>
    <p:sldId id="26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54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008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7691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77029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8231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83340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13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2921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5908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11/24/2014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788410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4137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11/24/2014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64254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6336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6729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2680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3155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8945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11/24/2014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202647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www.getbootstrap.com/" TargetMode="External"/><Relationship Id="rId3" Type="http://schemas.openxmlformats.org/officeDocument/2006/relationships/hyperlink" Target="http://www.sanfoundry.com/c-program-construct-binary-search-tree/" TargetMode="External"/><Relationship Id="rId7" Type="http://schemas.openxmlformats.org/officeDocument/2006/relationships/hyperlink" Target="http://www.geeksforgeeks.org/red-black-tree-set-1-introduction-2/" TargetMode="External"/><Relationship Id="rId2" Type="http://schemas.openxmlformats.org/officeDocument/2006/relationships/hyperlink" Target="http://www.stackoverflow.com/" TargetMode="External"/><Relationship Id="rId1" Type="http://schemas.openxmlformats.org/officeDocument/2006/relationships/slideLayout" Target="../slideLayouts/slideLayout2.xml"/><Relationship Id="rId6" Type="http://schemas.openxmlformats.org/officeDocument/2006/relationships/hyperlink" Target="http://en.literateprograms.org/Red-black_tree_(Java)" TargetMode="External"/><Relationship Id="rId11" Type="http://schemas.openxmlformats.org/officeDocument/2006/relationships/hyperlink" Target="http://www.tutorialspoint.com/java/java_multithreading.htm" TargetMode="External"/><Relationship Id="rId5" Type="http://schemas.openxmlformats.org/officeDocument/2006/relationships/hyperlink" Target="http://www.sanfoundry.com/java-program-implement-red-black-tree/" TargetMode="External"/><Relationship Id="rId10" Type="http://schemas.openxmlformats.org/officeDocument/2006/relationships/hyperlink" Target="http://startbootstrap.com/template-overviews/full-slider/" TargetMode="External"/><Relationship Id="rId4" Type="http://schemas.openxmlformats.org/officeDocument/2006/relationships/hyperlink" Target="http://homepages.ius.edu/rwisman/C455/html/notes/Chapter22/DepthFirstSearch.htm" TargetMode="External"/><Relationship Id="rId9" Type="http://schemas.openxmlformats.org/officeDocument/2006/relationships/hyperlink" Target="http://codelatte.wordpress.com/2013/11/09/a-simple-newfixedthreadpool-exampl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86011" y="2925416"/>
            <a:ext cx="9118601" cy="1881779"/>
          </a:xfrm>
        </p:spPr>
        <p:txBody>
          <a:bodyPr>
            <a:normAutofit/>
          </a:bodyPr>
          <a:lstStyle/>
          <a:p>
            <a:r>
              <a:rPr lang="en-US" sz="7200" dirty="0" err="1" smtClean="0">
                <a:latin typeface="Century Gothic" panose="020B0502020202020204" pitchFamily="34" charset="0"/>
              </a:rPr>
              <a:t>MyMediaJam</a:t>
            </a:r>
            <a:endParaRPr lang="en-IN" sz="7200" dirty="0">
              <a:latin typeface="Century Gothic" panose="020B0502020202020204" pitchFamily="34" charset="0"/>
            </a:endParaRPr>
          </a:p>
        </p:txBody>
      </p:sp>
      <p:sp>
        <p:nvSpPr>
          <p:cNvPr id="3" name="Subtitle 2"/>
          <p:cNvSpPr>
            <a:spLocks noGrp="1"/>
          </p:cNvSpPr>
          <p:nvPr>
            <p:ph type="subTitle" idx="1"/>
          </p:nvPr>
        </p:nvSpPr>
        <p:spPr>
          <a:xfrm>
            <a:off x="2589213" y="5209179"/>
            <a:ext cx="8915399" cy="1126283"/>
          </a:xfrm>
        </p:spPr>
        <p:txBody>
          <a:bodyPr>
            <a:normAutofit lnSpcReduction="10000"/>
          </a:bodyPr>
          <a:lstStyle/>
          <a:p>
            <a:pPr algn="r"/>
            <a:r>
              <a:rPr lang="en-US" dirty="0"/>
              <a:t>P</a:t>
            </a:r>
            <a:r>
              <a:rPr lang="en-US" dirty="0" smtClean="0"/>
              <a:t>resented By :</a:t>
            </a:r>
          </a:p>
          <a:p>
            <a:pPr algn="r"/>
            <a:r>
              <a:rPr lang="en-US" dirty="0"/>
              <a:t>Chinmay Jain (BT12CSe001</a:t>
            </a:r>
            <a:r>
              <a:rPr lang="en-US" dirty="0" smtClean="0"/>
              <a:t>) </a:t>
            </a:r>
          </a:p>
          <a:p>
            <a:pPr algn="r"/>
            <a:r>
              <a:rPr lang="en-US" dirty="0"/>
              <a:t> </a:t>
            </a:r>
            <a:r>
              <a:rPr lang="en-US" dirty="0" smtClean="0"/>
              <a:t> </a:t>
            </a:r>
            <a:r>
              <a:rPr lang="en-US" dirty="0" err="1" smtClean="0"/>
              <a:t>Abhinav</a:t>
            </a:r>
            <a:r>
              <a:rPr lang="en-US" dirty="0" smtClean="0"/>
              <a:t> Kumar  (BT12CSE009)</a:t>
            </a:r>
          </a:p>
        </p:txBody>
      </p:sp>
      <p:sp>
        <p:nvSpPr>
          <p:cNvPr id="4" name="TextBox 3"/>
          <p:cNvSpPr txBox="1"/>
          <p:nvPr/>
        </p:nvSpPr>
        <p:spPr>
          <a:xfrm>
            <a:off x="4254500" y="225553"/>
            <a:ext cx="4966424" cy="830997"/>
          </a:xfrm>
          <a:prstGeom prst="rect">
            <a:avLst/>
          </a:prstGeom>
          <a:noFill/>
        </p:spPr>
        <p:txBody>
          <a:bodyPr wrap="none" rtlCol="0">
            <a:spAutoFit/>
          </a:bodyPr>
          <a:lstStyle/>
          <a:p>
            <a:r>
              <a:rPr lang="en-US" sz="2400" dirty="0" smtClean="0"/>
              <a:t>National Institute of Technology,</a:t>
            </a:r>
          </a:p>
          <a:p>
            <a:r>
              <a:rPr lang="en-US" sz="2400" dirty="0"/>
              <a:t>	</a:t>
            </a:r>
            <a:r>
              <a:rPr lang="en-US" sz="2400" dirty="0" smtClean="0"/>
              <a:t>		Uttarakhand</a:t>
            </a:r>
            <a:endParaRPr lang="en-IN" sz="2400" dirty="0"/>
          </a:p>
        </p:txBody>
      </p:sp>
      <p:sp>
        <p:nvSpPr>
          <p:cNvPr id="5" name="TextBox 4"/>
          <p:cNvSpPr txBox="1"/>
          <p:nvPr/>
        </p:nvSpPr>
        <p:spPr>
          <a:xfrm>
            <a:off x="3658827" y="4746577"/>
            <a:ext cx="3231975" cy="523220"/>
          </a:xfrm>
          <a:prstGeom prst="rect">
            <a:avLst/>
          </a:prstGeom>
          <a:noFill/>
        </p:spPr>
        <p:txBody>
          <a:bodyPr wrap="none" rtlCol="0">
            <a:spAutoFit/>
          </a:bodyPr>
          <a:lstStyle/>
          <a:p>
            <a:pPr algn="ctr"/>
            <a:r>
              <a:rPr lang="en-US" sz="2800" dirty="0" smtClean="0"/>
              <a:t>Final Presentation</a:t>
            </a:r>
          </a:p>
        </p:txBody>
      </p:sp>
    </p:spTree>
    <p:extLst>
      <p:ext uri="{BB962C8B-B14F-4D97-AF65-F5344CB8AC3E}">
        <p14:creationId xmlns:p14="http://schemas.microsoft.com/office/powerpoint/2010/main" val="2061818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875" y="433610"/>
            <a:ext cx="8911687" cy="1280890"/>
          </a:xfrm>
        </p:spPr>
        <p:txBody>
          <a:bodyPr>
            <a:normAutofit/>
          </a:bodyPr>
          <a:lstStyle/>
          <a:p>
            <a:r>
              <a:rPr lang="en-US" sz="4400" dirty="0" smtClean="0"/>
              <a:t>The Tree Structure</a:t>
            </a:r>
            <a:endParaRPr lang="en-US" sz="4400" dirty="0"/>
          </a:p>
        </p:txBody>
      </p:sp>
      <p:pic>
        <p:nvPicPr>
          <p:cNvPr id="2050" name="Picture 2" descr="C:\Users\Abhinav Kumar\Pictures\2014-11-24 05_33_51-Mini Project (2) - Microsoft Wor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6800" y="1332582"/>
            <a:ext cx="8040172" cy="4509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65"/>
          <p:cNvSpPr txBox="1"/>
          <p:nvPr/>
        </p:nvSpPr>
        <p:spPr>
          <a:xfrm>
            <a:off x="2806909" y="6034405"/>
            <a:ext cx="6791618"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504190" algn="ctr">
              <a:spcAft>
                <a:spcPts val="1000"/>
              </a:spcAft>
            </a:pPr>
            <a:r>
              <a:rPr lang="en-IN" i="1" u="sng" dirty="0" smtClean="0">
                <a:solidFill>
                  <a:srgbClr val="44546A"/>
                </a:solidFill>
                <a:latin typeface="Calibri" panose="020F0502020204030204" pitchFamily="34" charset="0"/>
                <a:ea typeface="Calibri" panose="020F0502020204030204" pitchFamily="34" charset="0"/>
                <a:cs typeface="Calibri" panose="020F0502020204030204" pitchFamily="34" charset="0"/>
              </a:rPr>
              <a:t>Figure.</a:t>
            </a:r>
            <a:r>
              <a:rPr lang="en-IN" i="1" dirty="0" smtClean="0">
                <a:solidFill>
                  <a:srgbClr val="44546A"/>
                </a:solidFill>
                <a:effectLst/>
                <a:latin typeface="Calibri" panose="020F0502020204030204" pitchFamily="34" charset="0"/>
                <a:ea typeface="Calibri" panose="020F0502020204030204" pitchFamily="34" charset="0"/>
                <a:cs typeface="Calibri" panose="020F0502020204030204" pitchFamily="34" charset="0"/>
              </a:rPr>
              <a:t> The MyMediaJam Tree Structure</a:t>
            </a:r>
            <a:endParaRPr lang="en-IN" i="1" dirty="0">
              <a:solidFill>
                <a:srgbClr val="44546A"/>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2878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92700" y="720725"/>
            <a:ext cx="3334067" cy="704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 name="Text Box 252"/>
          <p:cNvSpPr txBox="1"/>
          <p:nvPr/>
        </p:nvSpPr>
        <p:spPr>
          <a:xfrm>
            <a:off x="5149850" y="806450"/>
            <a:ext cx="3019743" cy="48011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504190" algn="ctr">
              <a:lnSpc>
                <a:spcPct val="150000"/>
              </a:lnSpc>
              <a:spcAft>
                <a:spcPts val="0"/>
              </a:spcAft>
            </a:pPr>
            <a:r>
              <a:rPr lang="en-IN" sz="1200" b="1" dirty="0">
                <a:solidFill>
                  <a:srgbClr val="FFFFFF"/>
                </a:solidFill>
                <a:effectLst/>
                <a:ea typeface="Calibri" panose="020F0502020204030204" pitchFamily="34" charset="0"/>
                <a:cs typeface="Calibri" panose="020F0502020204030204" pitchFamily="34" charset="0"/>
              </a:rPr>
              <a:t>File ‘apple.mp3’</a:t>
            </a:r>
            <a:endParaRPr lang="en-IN" dirty="0">
              <a:solidFill>
                <a:srgbClr val="000000"/>
              </a:solidFill>
              <a:effectLst/>
              <a:ea typeface="Calibri" panose="020F0502020204030204" pitchFamily="34" charset="0"/>
              <a:cs typeface="Calibri" panose="020F0502020204030204" pitchFamily="34" charset="0"/>
            </a:endParaRPr>
          </a:p>
        </p:txBody>
      </p:sp>
      <p:sp>
        <p:nvSpPr>
          <p:cNvPr id="6" name="Rectangle 5"/>
          <p:cNvSpPr/>
          <p:nvPr/>
        </p:nvSpPr>
        <p:spPr>
          <a:xfrm>
            <a:off x="5092700" y="1577340"/>
            <a:ext cx="3334067" cy="704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Text Box 254"/>
          <p:cNvSpPr txBox="1"/>
          <p:nvPr/>
        </p:nvSpPr>
        <p:spPr>
          <a:xfrm>
            <a:off x="5149850" y="1600834"/>
            <a:ext cx="2889567" cy="6513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504190" algn="ctr">
              <a:lnSpc>
                <a:spcPct val="150000"/>
              </a:lnSpc>
              <a:spcAft>
                <a:spcPts val="0"/>
              </a:spcAft>
            </a:pPr>
            <a:r>
              <a:rPr lang="en-IN" sz="1400" b="1" dirty="0">
                <a:solidFill>
                  <a:srgbClr val="FFFFFF"/>
                </a:solidFill>
                <a:effectLst/>
                <a:ea typeface="Calibri" panose="020F0502020204030204" pitchFamily="34" charset="0"/>
                <a:cs typeface="Calibri" panose="020F0502020204030204" pitchFamily="34" charset="0"/>
              </a:rPr>
              <a:t>Root Tree</a:t>
            </a:r>
            <a:endParaRPr lang="en-IN" sz="2000" dirty="0">
              <a:solidFill>
                <a:srgbClr val="000000"/>
              </a:solidFill>
              <a:effectLst/>
              <a:ea typeface="Calibri" panose="020F0502020204030204" pitchFamily="34" charset="0"/>
              <a:cs typeface="Calibri" panose="020F0502020204030204" pitchFamily="34" charset="0"/>
            </a:endParaRPr>
          </a:p>
          <a:p>
            <a:pPr marL="504190" algn="ctr">
              <a:lnSpc>
                <a:spcPct val="150000"/>
              </a:lnSpc>
              <a:spcAft>
                <a:spcPts val="0"/>
              </a:spcAft>
            </a:pPr>
            <a:r>
              <a:rPr lang="en-IN" sz="1400" b="1" dirty="0">
                <a:solidFill>
                  <a:srgbClr val="FFFFFF"/>
                </a:solidFill>
                <a:effectLst/>
                <a:ea typeface="Calibri" panose="020F0502020204030204" pitchFamily="34" charset="0"/>
                <a:cs typeface="Calibri" panose="020F0502020204030204" pitchFamily="34" charset="0"/>
              </a:rPr>
              <a:t>Sub-Root ‘a’</a:t>
            </a:r>
            <a:endParaRPr lang="en-IN" sz="2000" dirty="0">
              <a:solidFill>
                <a:srgbClr val="000000"/>
              </a:solidFill>
              <a:effectLst/>
              <a:ea typeface="Calibri" panose="020F0502020204030204" pitchFamily="34" charset="0"/>
              <a:cs typeface="Calibri" panose="020F0502020204030204" pitchFamily="34" charset="0"/>
            </a:endParaRPr>
          </a:p>
        </p:txBody>
      </p:sp>
      <p:sp>
        <p:nvSpPr>
          <p:cNvPr id="8" name="Rectangle 7"/>
          <p:cNvSpPr/>
          <p:nvPr/>
        </p:nvSpPr>
        <p:spPr>
          <a:xfrm>
            <a:off x="5111750" y="2515870"/>
            <a:ext cx="3334067" cy="704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9" name="Text Box 256"/>
          <p:cNvSpPr txBox="1"/>
          <p:nvPr/>
        </p:nvSpPr>
        <p:spPr>
          <a:xfrm>
            <a:off x="5821628" y="2502410"/>
            <a:ext cx="2395589" cy="55580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504190">
              <a:lnSpc>
                <a:spcPct val="150000"/>
              </a:lnSpc>
              <a:spcAft>
                <a:spcPts val="0"/>
              </a:spcAft>
            </a:pPr>
            <a:r>
              <a:rPr lang="en-IN" sz="1400" b="1" dirty="0">
                <a:solidFill>
                  <a:srgbClr val="FFFFFF"/>
                </a:solidFill>
                <a:effectLst/>
                <a:ea typeface="Calibri" panose="020F0502020204030204" pitchFamily="34" charset="0"/>
                <a:cs typeface="Calibri" panose="020F0502020204030204" pitchFamily="34" charset="0"/>
              </a:rPr>
              <a:t>Sub-Root ‘a’</a:t>
            </a:r>
            <a:endParaRPr lang="en-IN" sz="2000" dirty="0">
              <a:solidFill>
                <a:srgbClr val="000000"/>
              </a:solidFill>
              <a:effectLst/>
              <a:ea typeface="Calibri" panose="020F0502020204030204" pitchFamily="34" charset="0"/>
              <a:cs typeface="Calibri" panose="020F0502020204030204" pitchFamily="34" charset="0"/>
            </a:endParaRPr>
          </a:p>
          <a:p>
            <a:pPr marL="504190">
              <a:lnSpc>
                <a:spcPct val="150000"/>
              </a:lnSpc>
              <a:spcAft>
                <a:spcPts val="0"/>
              </a:spcAft>
            </a:pPr>
            <a:r>
              <a:rPr lang="en-IN" sz="1400" b="1" dirty="0">
                <a:solidFill>
                  <a:srgbClr val="FFFFFF"/>
                </a:solidFill>
                <a:effectLst/>
                <a:ea typeface="Calibri" panose="020F0502020204030204" pitchFamily="34" charset="0"/>
                <a:cs typeface="Calibri" panose="020F0502020204030204" pitchFamily="34" charset="0"/>
              </a:rPr>
              <a:t>Hash Tree ‘p’</a:t>
            </a:r>
            <a:endParaRPr lang="en-IN" sz="2000" dirty="0">
              <a:solidFill>
                <a:srgbClr val="000000"/>
              </a:solidFill>
              <a:effectLst/>
              <a:ea typeface="Calibri" panose="020F0502020204030204" pitchFamily="34" charset="0"/>
              <a:cs typeface="Calibri" panose="020F0502020204030204" pitchFamily="34" charset="0"/>
            </a:endParaRPr>
          </a:p>
        </p:txBody>
      </p:sp>
      <p:sp>
        <p:nvSpPr>
          <p:cNvPr id="10" name="Rectangle 9"/>
          <p:cNvSpPr/>
          <p:nvPr/>
        </p:nvSpPr>
        <p:spPr>
          <a:xfrm>
            <a:off x="5111750" y="3354705"/>
            <a:ext cx="3334067" cy="704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Text Box 258"/>
          <p:cNvSpPr txBox="1"/>
          <p:nvPr/>
        </p:nvSpPr>
        <p:spPr>
          <a:xfrm>
            <a:off x="5841360" y="3289861"/>
            <a:ext cx="2642557" cy="69349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504190">
              <a:lnSpc>
                <a:spcPct val="150000"/>
              </a:lnSpc>
              <a:spcAft>
                <a:spcPts val="0"/>
              </a:spcAft>
            </a:pPr>
            <a:r>
              <a:rPr lang="en-IN" sz="1100" b="1" dirty="0">
                <a:solidFill>
                  <a:srgbClr val="FFFFFF"/>
                </a:solidFill>
                <a:effectLst/>
                <a:ea typeface="Calibri" panose="020F0502020204030204" pitchFamily="34" charset="0"/>
                <a:cs typeface="Calibri" panose="020F0502020204030204" pitchFamily="34" charset="0"/>
              </a:rPr>
              <a:t>Sub-Root ‘a’</a:t>
            </a:r>
            <a:endParaRPr lang="en-IN" sz="1600" dirty="0">
              <a:solidFill>
                <a:srgbClr val="000000"/>
              </a:solidFill>
              <a:effectLst/>
              <a:ea typeface="Calibri" panose="020F0502020204030204" pitchFamily="34" charset="0"/>
              <a:cs typeface="Calibri" panose="020F0502020204030204" pitchFamily="34" charset="0"/>
            </a:endParaRPr>
          </a:p>
          <a:p>
            <a:pPr marL="504190">
              <a:lnSpc>
                <a:spcPct val="150000"/>
              </a:lnSpc>
              <a:spcAft>
                <a:spcPts val="0"/>
              </a:spcAft>
            </a:pPr>
            <a:r>
              <a:rPr lang="en-IN" sz="1100" b="1" dirty="0">
                <a:solidFill>
                  <a:srgbClr val="FFFFFF"/>
                </a:solidFill>
                <a:effectLst/>
                <a:ea typeface="Calibri" panose="020F0502020204030204" pitchFamily="34" charset="0"/>
                <a:cs typeface="Calibri" panose="020F0502020204030204" pitchFamily="34" charset="0"/>
              </a:rPr>
              <a:t>Hash Tree ‘p’</a:t>
            </a:r>
            <a:endParaRPr lang="en-IN" sz="1600" dirty="0">
              <a:solidFill>
                <a:srgbClr val="000000"/>
              </a:solidFill>
              <a:effectLst/>
              <a:ea typeface="Calibri" panose="020F0502020204030204" pitchFamily="34" charset="0"/>
              <a:cs typeface="Calibri" panose="020F0502020204030204" pitchFamily="34" charset="0"/>
            </a:endParaRPr>
          </a:p>
          <a:p>
            <a:pPr marL="504190">
              <a:lnSpc>
                <a:spcPct val="150000"/>
              </a:lnSpc>
              <a:spcAft>
                <a:spcPts val="0"/>
              </a:spcAft>
            </a:pPr>
            <a:r>
              <a:rPr lang="en-IN" sz="1100" b="1" dirty="0">
                <a:solidFill>
                  <a:srgbClr val="FFFFFF"/>
                </a:solidFill>
                <a:effectLst/>
                <a:ea typeface="Calibri" panose="020F0502020204030204" pitchFamily="34" charset="0"/>
                <a:cs typeface="Calibri" panose="020F0502020204030204" pitchFamily="34" charset="0"/>
              </a:rPr>
              <a:t>RB Tree ‘p’</a:t>
            </a:r>
            <a:endParaRPr lang="en-IN" sz="1600" dirty="0">
              <a:solidFill>
                <a:srgbClr val="000000"/>
              </a:solidFill>
              <a:effectLst/>
              <a:ea typeface="Calibri" panose="020F0502020204030204" pitchFamily="34" charset="0"/>
              <a:cs typeface="Calibri" panose="020F0502020204030204" pitchFamily="34" charset="0"/>
            </a:endParaRPr>
          </a:p>
          <a:p>
            <a:pPr marL="504190">
              <a:lnSpc>
                <a:spcPct val="150000"/>
              </a:lnSpc>
              <a:spcAft>
                <a:spcPts val="0"/>
              </a:spcAft>
            </a:pPr>
            <a:r>
              <a:rPr lang="en-IN" sz="1000" b="1" dirty="0">
                <a:solidFill>
                  <a:srgbClr val="FFFFFF"/>
                </a:solidFill>
                <a:effectLst/>
                <a:ea typeface="Calibri" panose="020F0502020204030204" pitchFamily="34" charset="0"/>
                <a:cs typeface="Calibri" panose="020F0502020204030204" pitchFamily="34" charset="0"/>
              </a:rPr>
              <a:t> </a:t>
            </a:r>
            <a:endParaRPr lang="en-IN" sz="1200" dirty="0">
              <a:solidFill>
                <a:srgbClr val="000000"/>
              </a:solidFill>
              <a:effectLst/>
              <a:ea typeface="Calibri" panose="020F0502020204030204" pitchFamily="34" charset="0"/>
              <a:cs typeface="Calibri" panose="020F0502020204030204" pitchFamily="34" charset="0"/>
            </a:endParaRPr>
          </a:p>
        </p:txBody>
      </p:sp>
      <p:sp>
        <p:nvSpPr>
          <p:cNvPr id="12" name="Rectangle 11"/>
          <p:cNvSpPr/>
          <p:nvPr/>
        </p:nvSpPr>
        <p:spPr>
          <a:xfrm>
            <a:off x="5149850" y="4282440"/>
            <a:ext cx="3334067" cy="1546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3" name="Text Box 260"/>
          <p:cNvSpPr txBox="1"/>
          <p:nvPr/>
        </p:nvSpPr>
        <p:spPr>
          <a:xfrm>
            <a:off x="4940300" y="4282440"/>
            <a:ext cx="3486467" cy="154686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504190" algn="ctr">
              <a:lnSpc>
                <a:spcPct val="150000"/>
              </a:lnSpc>
              <a:spcAft>
                <a:spcPts val="0"/>
              </a:spcAft>
            </a:pPr>
            <a:r>
              <a:rPr lang="en-IN" sz="1100" b="1" dirty="0">
                <a:solidFill>
                  <a:srgbClr val="FFFFFF"/>
                </a:solidFill>
                <a:effectLst/>
                <a:ea typeface="Calibri" panose="020F0502020204030204" pitchFamily="34" charset="0"/>
                <a:cs typeface="Calibri" panose="020F0502020204030204" pitchFamily="34" charset="0"/>
              </a:rPr>
              <a:t>Node</a:t>
            </a:r>
            <a:endParaRPr lang="en-IN" sz="1600" b="1" dirty="0">
              <a:solidFill>
                <a:srgbClr val="000000"/>
              </a:solidFill>
              <a:effectLst/>
              <a:ea typeface="Calibri" panose="020F0502020204030204" pitchFamily="34" charset="0"/>
              <a:cs typeface="Calibri" panose="020F0502020204030204" pitchFamily="34" charset="0"/>
            </a:endParaRPr>
          </a:p>
          <a:p>
            <a:pPr marL="504190" algn="ctr">
              <a:lnSpc>
                <a:spcPct val="150000"/>
              </a:lnSpc>
              <a:spcAft>
                <a:spcPts val="0"/>
              </a:spcAft>
            </a:pPr>
            <a:r>
              <a:rPr lang="en-IN" sz="1100" b="1" dirty="0">
                <a:solidFill>
                  <a:srgbClr val="FFFFFF"/>
                </a:solidFill>
                <a:effectLst/>
                <a:ea typeface="Calibri" panose="020F0502020204030204" pitchFamily="34" charset="0"/>
                <a:cs typeface="Calibri" panose="020F0502020204030204" pitchFamily="34" charset="0"/>
              </a:rPr>
              <a:t>File ‘apple.mp3’</a:t>
            </a:r>
            <a:endParaRPr lang="en-IN" sz="1600" b="1" dirty="0">
              <a:solidFill>
                <a:srgbClr val="000000"/>
              </a:solidFill>
              <a:effectLst/>
              <a:ea typeface="Calibri" panose="020F0502020204030204" pitchFamily="34" charset="0"/>
              <a:cs typeface="Calibri" panose="020F0502020204030204" pitchFamily="34" charset="0"/>
            </a:endParaRPr>
          </a:p>
          <a:p>
            <a:pPr marL="504190" algn="ctr">
              <a:lnSpc>
                <a:spcPct val="150000"/>
              </a:lnSpc>
              <a:spcAft>
                <a:spcPts val="0"/>
              </a:spcAft>
            </a:pPr>
            <a:r>
              <a:rPr lang="en-IN" sz="1100" b="1" dirty="0">
                <a:solidFill>
                  <a:srgbClr val="FFFFFF"/>
                </a:solidFill>
                <a:effectLst/>
                <a:ea typeface="Calibri" panose="020F0502020204030204" pitchFamily="34" charset="0"/>
                <a:cs typeface="Calibri" panose="020F0502020204030204" pitchFamily="34" charset="0"/>
              </a:rPr>
              <a:t>Left child</a:t>
            </a:r>
            <a:endParaRPr lang="en-IN" sz="1600" b="1" dirty="0">
              <a:solidFill>
                <a:srgbClr val="000000"/>
              </a:solidFill>
              <a:effectLst/>
              <a:ea typeface="Calibri" panose="020F0502020204030204" pitchFamily="34" charset="0"/>
              <a:cs typeface="Calibri" panose="020F0502020204030204" pitchFamily="34" charset="0"/>
            </a:endParaRPr>
          </a:p>
          <a:p>
            <a:pPr marL="504190" algn="ctr">
              <a:lnSpc>
                <a:spcPct val="150000"/>
              </a:lnSpc>
              <a:spcAft>
                <a:spcPts val="0"/>
              </a:spcAft>
            </a:pPr>
            <a:r>
              <a:rPr lang="en-IN" sz="1100" b="1" dirty="0">
                <a:solidFill>
                  <a:srgbClr val="FFFFFF"/>
                </a:solidFill>
                <a:effectLst/>
                <a:ea typeface="Calibri" panose="020F0502020204030204" pitchFamily="34" charset="0"/>
                <a:cs typeface="Calibri" panose="020F0502020204030204" pitchFamily="34" charset="0"/>
              </a:rPr>
              <a:t>Right child</a:t>
            </a:r>
            <a:endParaRPr lang="en-IN" sz="1600" b="1" dirty="0">
              <a:solidFill>
                <a:srgbClr val="000000"/>
              </a:solidFill>
              <a:effectLst/>
              <a:ea typeface="Calibri" panose="020F0502020204030204" pitchFamily="34" charset="0"/>
              <a:cs typeface="Calibri" panose="020F0502020204030204" pitchFamily="34" charset="0"/>
            </a:endParaRPr>
          </a:p>
          <a:p>
            <a:pPr marL="504190" algn="ctr">
              <a:lnSpc>
                <a:spcPct val="150000"/>
              </a:lnSpc>
              <a:spcAft>
                <a:spcPts val="0"/>
              </a:spcAft>
            </a:pPr>
            <a:r>
              <a:rPr lang="en-IN" sz="1100" b="1" dirty="0" smtClean="0">
                <a:solidFill>
                  <a:srgbClr val="FFFFFF"/>
                </a:solidFill>
                <a:effectLst/>
                <a:ea typeface="Calibri" panose="020F0502020204030204" pitchFamily="34" charset="0"/>
                <a:cs typeface="Calibri" panose="020F0502020204030204" pitchFamily="34" charset="0"/>
              </a:rPr>
              <a:t>Parent</a:t>
            </a:r>
            <a:endParaRPr lang="en-IN" sz="1600" b="1" dirty="0" smtClean="0">
              <a:solidFill>
                <a:srgbClr val="000000"/>
              </a:solidFill>
              <a:effectLst/>
              <a:ea typeface="Calibri" panose="020F0502020204030204" pitchFamily="34" charset="0"/>
              <a:cs typeface="Calibri" panose="020F0502020204030204" pitchFamily="34" charset="0"/>
            </a:endParaRPr>
          </a:p>
          <a:p>
            <a:pPr marL="504190" algn="ctr">
              <a:lnSpc>
                <a:spcPct val="150000"/>
              </a:lnSpc>
              <a:spcAft>
                <a:spcPts val="0"/>
              </a:spcAft>
            </a:pPr>
            <a:r>
              <a:rPr lang="en-IN" sz="1100" b="1" dirty="0" smtClean="0">
                <a:solidFill>
                  <a:srgbClr val="FFFFFF"/>
                </a:solidFill>
                <a:effectLst/>
                <a:ea typeface="Calibri" panose="020F0502020204030204" pitchFamily="34" charset="0"/>
                <a:cs typeface="Calibri" panose="020F0502020204030204" pitchFamily="34" charset="0"/>
              </a:rPr>
              <a:t>Colour</a:t>
            </a:r>
            <a:endParaRPr lang="en-IN" sz="1600" b="1" dirty="0">
              <a:solidFill>
                <a:srgbClr val="000000"/>
              </a:solidFill>
              <a:effectLst/>
              <a:ea typeface="Calibri" panose="020F0502020204030204" pitchFamily="34" charset="0"/>
              <a:cs typeface="Calibri" panose="020F0502020204030204" pitchFamily="34" charset="0"/>
            </a:endParaRPr>
          </a:p>
          <a:p>
            <a:pPr marL="504190">
              <a:lnSpc>
                <a:spcPct val="150000"/>
              </a:lnSpc>
              <a:spcAft>
                <a:spcPts val="0"/>
              </a:spcAft>
            </a:pPr>
            <a:r>
              <a:rPr lang="en-IN" sz="1000" b="1" dirty="0">
                <a:solidFill>
                  <a:srgbClr val="FFFFFF"/>
                </a:solidFill>
                <a:effectLst/>
                <a:ea typeface="Calibri" panose="020F0502020204030204" pitchFamily="34" charset="0"/>
                <a:cs typeface="Calibri" panose="020F0502020204030204" pitchFamily="34" charset="0"/>
              </a:rPr>
              <a:t> </a:t>
            </a:r>
            <a:endParaRPr lang="en-IN" sz="1200" dirty="0">
              <a:solidFill>
                <a:srgbClr val="000000"/>
              </a:solidFill>
              <a:effectLst/>
              <a:ea typeface="Calibri" panose="020F0502020204030204" pitchFamily="34" charset="0"/>
              <a:cs typeface="Calibri" panose="020F0502020204030204" pitchFamily="34" charset="0"/>
            </a:endParaRPr>
          </a:p>
          <a:p>
            <a:pPr marL="504190">
              <a:lnSpc>
                <a:spcPct val="150000"/>
              </a:lnSpc>
              <a:spcAft>
                <a:spcPts val="0"/>
              </a:spcAft>
            </a:pPr>
            <a:r>
              <a:rPr lang="en-IN" sz="1000" b="1" dirty="0">
                <a:solidFill>
                  <a:srgbClr val="FFFFFF"/>
                </a:solidFill>
                <a:effectLst/>
                <a:ea typeface="Calibri" panose="020F0502020204030204" pitchFamily="34" charset="0"/>
                <a:cs typeface="Calibri" panose="020F0502020204030204" pitchFamily="34" charset="0"/>
              </a:rPr>
              <a:t> </a:t>
            </a:r>
            <a:endParaRPr lang="en-IN" sz="1200" dirty="0">
              <a:solidFill>
                <a:srgbClr val="000000"/>
              </a:solidFill>
              <a:effectLst/>
              <a:ea typeface="Calibri" panose="020F0502020204030204" pitchFamily="34" charset="0"/>
              <a:cs typeface="Calibri" panose="020F0502020204030204" pitchFamily="34" charset="0"/>
            </a:endParaRPr>
          </a:p>
        </p:txBody>
      </p:sp>
      <p:cxnSp>
        <p:nvCxnSpPr>
          <p:cNvPr id="14" name="Straight Arrow Connector 13"/>
          <p:cNvCxnSpPr/>
          <p:nvPr/>
        </p:nvCxnSpPr>
        <p:spPr>
          <a:xfrm>
            <a:off x="7016564" y="1323435"/>
            <a:ext cx="0" cy="2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993386" y="2225011"/>
            <a:ext cx="0" cy="2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16564" y="3136826"/>
            <a:ext cx="0" cy="2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16564" y="4058873"/>
            <a:ext cx="0" cy="2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 Box 265"/>
          <p:cNvSpPr txBox="1"/>
          <p:nvPr/>
        </p:nvSpPr>
        <p:spPr>
          <a:xfrm>
            <a:off x="3421074" y="6059805"/>
            <a:ext cx="6791618"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504190" algn="ctr">
              <a:spcAft>
                <a:spcPts val="1000"/>
              </a:spcAft>
            </a:pPr>
            <a:r>
              <a:rPr lang="en-IN" i="1" u="sng" dirty="0" smtClean="0">
                <a:solidFill>
                  <a:srgbClr val="44546A"/>
                </a:solidFill>
                <a:latin typeface="Calibri" panose="020F0502020204030204" pitchFamily="34" charset="0"/>
                <a:ea typeface="Calibri" panose="020F0502020204030204" pitchFamily="34" charset="0"/>
                <a:cs typeface="Calibri" panose="020F0502020204030204" pitchFamily="34" charset="0"/>
              </a:rPr>
              <a:t>Figure.</a:t>
            </a:r>
            <a:r>
              <a:rPr lang="en-IN" i="1" dirty="0" smtClean="0">
                <a:solidFill>
                  <a:srgbClr val="44546A"/>
                </a:solidFill>
                <a:effectLst/>
                <a:latin typeface="Calibri" panose="020F0502020204030204" pitchFamily="34" charset="0"/>
                <a:ea typeface="Calibri" panose="020F0502020204030204" pitchFamily="34" charset="0"/>
                <a:cs typeface="Calibri" panose="020F0502020204030204" pitchFamily="34" charset="0"/>
              </a:rPr>
              <a:t> </a:t>
            </a:r>
            <a:r>
              <a:rPr lang="en-IN" i="1" dirty="0">
                <a:solidFill>
                  <a:srgbClr val="44546A"/>
                </a:solidFill>
                <a:effectLst/>
                <a:latin typeface="Calibri" panose="020F0502020204030204" pitchFamily="34" charset="0"/>
                <a:ea typeface="Calibri" panose="020F0502020204030204" pitchFamily="34" charset="0"/>
                <a:cs typeface="Calibri" panose="020F0502020204030204" pitchFamily="34" charset="0"/>
              </a:rPr>
              <a:t>Working of the Index Manager</a:t>
            </a:r>
          </a:p>
        </p:txBody>
      </p:sp>
      <p:sp>
        <p:nvSpPr>
          <p:cNvPr id="46" name="Title 1"/>
          <p:cNvSpPr>
            <a:spLocks noGrp="1"/>
          </p:cNvSpPr>
          <p:nvPr>
            <p:ph type="title"/>
          </p:nvPr>
        </p:nvSpPr>
        <p:spPr>
          <a:xfrm>
            <a:off x="1746875" y="541769"/>
            <a:ext cx="8911687" cy="1280890"/>
          </a:xfrm>
        </p:spPr>
        <p:txBody>
          <a:bodyPr>
            <a:normAutofit/>
          </a:bodyPr>
          <a:lstStyle/>
          <a:p>
            <a:r>
              <a:rPr lang="en-US" sz="4400" dirty="0" smtClean="0"/>
              <a:t>Working</a:t>
            </a:r>
            <a:endParaRPr lang="en-US" sz="4400" dirty="0"/>
          </a:p>
        </p:txBody>
      </p:sp>
    </p:spTree>
    <p:extLst>
      <p:ext uri="{BB962C8B-B14F-4D97-AF65-F5344CB8AC3E}">
        <p14:creationId xmlns:p14="http://schemas.microsoft.com/office/powerpoint/2010/main" val="4218090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latin typeface="Century Gothic" panose="020B0502020202020204" pitchFamily="34" charset="0"/>
              </a:rPr>
              <a:t>View Module</a:t>
            </a:r>
            <a:endParaRPr lang="en-IN" sz="4800" dirty="0">
              <a:latin typeface="Century Gothic" panose="020B0502020202020204" pitchFamily="34" charset="0"/>
            </a:endParaRPr>
          </a:p>
        </p:txBody>
      </p:sp>
      <p:sp>
        <p:nvSpPr>
          <p:cNvPr id="3" name="Content Placeholder 2"/>
          <p:cNvSpPr>
            <a:spLocks noGrp="1"/>
          </p:cNvSpPr>
          <p:nvPr>
            <p:ph idx="1"/>
          </p:nvPr>
        </p:nvSpPr>
        <p:spPr>
          <a:xfrm>
            <a:off x="2589212" y="2133600"/>
            <a:ext cx="8915400" cy="4589172"/>
          </a:xfrm>
        </p:spPr>
        <p:txBody>
          <a:bodyPr>
            <a:normAutofit fontScale="92500" lnSpcReduction="10000"/>
          </a:bodyPr>
          <a:lstStyle/>
          <a:p>
            <a:r>
              <a:rPr lang="en-US" sz="2600" dirty="0"/>
              <a:t>This module handles all the user interface design features provided to the users.</a:t>
            </a:r>
          </a:p>
          <a:p>
            <a:r>
              <a:rPr lang="en-US" sz="2600" dirty="0"/>
              <a:t>The view module is designed in such a way that it provides flawless design to ensure good user experience.</a:t>
            </a:r>
          </a:p>
          <a:p>
            <a:r>
              <a:rPr lang="en-US" sz="2600" dirty="0"/>
              <a:t>It can be further divided into multiple modules</a:t>
            </a:r>
            <a:r>
              <a:rPr lang="en-US" sz="2600" dirty="0" smtClean="0"/>
              <a:t>:</a:t>
            </a:r>
          </a:p>
          <a:p>
            <a:pPr lvl="1">
              <a:buFont typeface="Wingdings" pitchFamily="2" charset="2"/>
              <a:buChar char="§"/>
            </a:pPr>
            <a:r>
              <a:rPr lang="en-US" sz="2200" dirty="0" smtClean="0"/>
              <a:t>Register Module</a:t>
            </a:r>
          </a:p>
          <a:p>
            <a:pPr lvl="1">
              <a:buFont typeface="Wingdings" pitchFamily="2" charset="2"/>
              <a:buChar char="§"/>
            </a:pPr>
            <a:r>
              <a:rPr lang="en-US" sz="2200" dirty="0" smtClean="0"/>
              <a:t>Login Module</a:t>
            </a:r>
          </a:p>
          <a:p>
            <a:pPr lvl="1">
              <a:buFont typeface="Wingdings" pitchFamily="2" charset="2"/>
              <a:buChar char="§"/>
            </a:pPr>
            <a:r>
              <a:rPr lang="en-US" sz="2200" dirty="0" smtClean="0"/>
              <a:t>Directory Module</a:t>
            </a:r>
          </a:p>
          <a:p>
            <a:pPr lvl="1">
              <a:buFont typeface="Wingdings" pitchFamily="2" charset="2"/>
              <a:buChar char="§"/>
            </a:pPr>
            <a:r>
              <a:rPr lang="en-US" sz="2200" dirty="0" smtClean="0"/>
              <a:t>Search Module</a:t>
            </a:r>
          </a:p>
          <a:p>
            <a:pPr lvl="1">
              <a:buFont typeface="Wingdings" pitchFamily="2" charset="2"/>
              <a:buChar char="§"/>
            </a:pPr>
            <a:r>
              <a:rPr lang="en-US" sz="2200" dirty="0" smtClean="0"/>
              <a:t>Tutorial</a:t>
            </a:r>
            <a:endParaRPr lang="en-US" sz="2200" dirty="0"/>
          </a:p>
          <a:p>
            <a:endParaRPr lang="en-US" sz="2400" dirty="0">
              <a:effectLst/>
            </a:endParaRPr>
          </a:p>
        </p:txBody>
      </p:sp>
    </p:spTree>
    <p:extLst>
      <p:ext uri="{BB962C8B-B14F-4D97-AF65-F5344CB8AC3E}">
        <p14:creationId xmlns:p14="http://schemas.microsoft.com/office/powerpoint/2010/main" val="3772193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bhinav Kumar\Pictures\2014-11-24 05_39_52-Mini Project (2) - Microsoft Wor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6299" y="241300"/>
            <a:ext cx="7861301" cy="629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265"/>
          <p:cNvSpPr txBox="1"/>
          <p:nvPr/>
        </p:nvSpPr>
        <p:spPr>
          <a:xfrm>
            <a:off x="3951140" y="6263501"/>
            <a:ext cx="6791618"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504190" algn="ctr">
              <a:spcAft>
                <a:spcPts val="1000"/>
              </a:spcAft>
            </a:pPr>
            <a:r>
              <a:rPr lang="en-IN" i="1" u="sng" dirty="0" smtClean="0">
                <a:solidFill>
                  <a:srgbClr val="44546A"/>
                </a:solidFill>
                <a:latin typeface="Calibri" panose="020F0502020204030204" pitchFamily="34" charset="0"/>
                <a:ea typeface="Calibri" panose="020F0502020204030204" pitchFamily="34" charset="0"/>
                <a:cs typeface="Calibri" panose="020F0502020204030204" pitchFamily="34" charset="0"/>
              </a:rPr>
              <a:t>Figure.</a:t>
            </a:r>
            <a:r>
              <a:rPr lang="en-IN" i="1" dirty="0" smtClean="0">
                <a:solidFill>
                  <a:srgbClr val="44546A"/>
                </a:solidFill>
                <a:effectLst/>
                <a:latin typeface="Calibri" panose="020F0502020204030204" pitchFamily="34" charset="0"/>
                <a:ea typeface="Calibri" panose="020F0502020204030204" pitchFamily="34" charset="0"/>
                <a:cs typeface="Calibri" panose="020F0502020204030204" pitchFamily="34" charset="0"/>
              </a:rPr>
              <a:t> Flowchart of MyMediaJam</a:t>
            </a:r>
            <a:endParaRPr lang="en-IN" i="1" dirty="0">
              <a:solidFill>
                <a:srgbClr val="44546A"/>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8028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Tools and Technology</a:t>
            </a:r>
            <a:endParaRPr lang="en-IN" sz="4400" dirty="0"/>
          </a:p>
        </p:txBody>
      </p:sp>
      <p:sp>
        <p:nvSpPr>
          <p:cNvPr id="3" name="Content Placeholder 2"/>
          <p:cNvSpPr>
            <a:spLocks noGrp="1"/>
          </p:cNvSpPr>
          <p:nvPr>
            <p:ph idx="1"/>
          </p:nvPr>
        </p:nvSpPr>
        <p:spPr/>
        <p:txBody>
          <a:bodyPr>
            <a:normAutofit/>
          </a:bodyPr>
          <a:lstStyle/>
          <a:p>
            <a:r>
              <a:rPr lang="en-US" sz="3200" dirty="0" smtClean="0"/>
              <a:t>Technology:  </a:t>
            </a:r>
            <a:r>
              <a:rPr lang="en-US" sz="3200" dirty="0" err="1" smtClean="0"/>
              <a:t>JSP,Servlet</a:t>
            </a:r>
            <a:r>
              <a:rPr lang="en-US" sz="3200" dirty="0" smtClean="0"/>
              <a:t>, Struts</a:t>
            </a:r>
          </a:p>
          <a:p>
            <a:pPr lvl="1"/>
            <a:r>
              <a:rPr lang="en-US" sz="2800" dirty="0" smtClean="0"/>
              <a:t>Programming language: </a:t>
            </a:r>
            <a:r>
              <a:rPr lang="en-US" sz="2800" dirty="0" err="1" smtClean="0"/>
              <a:t>Java,JavaScript,Jquery,HTML,CSS,Ajax</a:t>
            </a:r>
            <a:endParaRPr lang="en-US" sz="2800" dirty="0" smtClean="0"/>
          </a:p>
          <a:p>
            <a:pPr lvl="1"/>
            <a:r>
              <a:rPr lang="en-US" sz="2800" dirty="0" smtClean="0"/>
              <a:t>Software Development Kit: JDK 1.7.0</a:t>
            </a:r>
          </a:p>
          <a:p>
            <a:r>
              <a:rPr lang="en-US" sz="3200" dirty="0" smtClean="0"/>
              <a:t>Tools: </a:t>
            </a:r>
            <a:r>
              <a:rPr lang="en-US" sz="3200" dirty="0" err="1" smtClean="0"/>
              <a:t>NetBeans</a:t>
            </a:r>
            <a:r>
              <a:rPr lang="en-US" sz="3200" dirty="0" smtClean="0"/>
              <a:t> IDE 7.3.1,Apache Tomcat </a:t>
            </a:r>
            <a:r>
              <a:rPr lang="en-US" sz="3200" dirty="0" err="1" smtClean="0"/>
              <a:t>Server,MySQL</a:t>
            </a:r>
            <a:r>
              <a:rPr lang="en-US" sz="3200" dirty="0" smtClean="0"/>
              <a:t> </a:t>
            </a:r>
            <a:r>
              <a:rPr lang="en-US" sz="3200" dirty="0" err="1" smtClean="0"/>
              <a:t>Workbench,MySQL</a:t>
            </a:r>
            <a:r>
              <a:rPr lang="en-US" sz="3200" dirty="0" smtClean="0"/>
              <a:t> Database.</a:t>
            </a:r>
            <a:endParaRPr lang="en-IN" sz="3200" dirty="0"/>
          </a:p>
        </p:txBody>
      </p:sp>
    </p:spTree>
    <p:extLst>
      <p:ext uri="{BB962C8B-B14F-4D97-AF65-F5344CB8AC3E}">
        <p14:creationId xmlns:p14="http://schemas.microsoft.com/office/powerpoint/2010/main" val="3553576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Scope</a:t>
            </a:r>
            <a:endParaRPr lang="en-IN" sz="4400" dirty="0"/>
          </a:p>
        </p:txBody>
      </p:sp>
      <p:sp>
        <p:nvSpPr>
          <p:cNvPr id="3" name="Content Placeholder 2"/>
          <p:cNvSpPr>
            <a:spLocks noGrp="1"/>
          </p:cNvSpPr>
          <p:nvPr>
            <p:ph idx="1"/>
          </p:nvPr>
        </p:nvSpPr>
        <p:spPr/>
        <p:txBody>
          <a:bodyPr>
            <a:normAutofit lnSpcReduction="10000"/>
          </a:bodyPr>
          <a:lstStyle/>
          <a:p>
            <a:pPr marL="0" indent="0" fontAlgn="base">
              <a:buNone/>
            </a:pPr>
            <a:r>
              <a:rPr lang="en-IN" dirty="0"/>
              <a:t>This project has a large scope as it has the following features which </a:t>
            </a:r>
            <a:r>
              <a:rPr lang="en-IN" dirty="0" smtClean="0"/>
              <a:t>helps </a:t>
            </a:r>
            <a:r>
              <a:rPr lang="en-IN" dirty="0"/>
              <a:t>in making it easy to use, understand and modify it</a:t>
            </a:r>
            <a:r>
              <a:rPr lang="en-IN" dirty="0" smtClean="0"/>
              <a:t>:</a:t>
            </a:r>
            <a:r>
              <a:rPr lang="en-IN" dirty="0"/>
              <a:t> </a:t>
            </a:r>
          </a:p>
          <a:p>
            <a:pPr fontAlgn="base"/>
            <a:r>
              <a:rPr lang="en-US" dirty="0" smtClean="0"/>
              <a:t>Fast searching of music, videos, images, and documents.</a:t>
            </a:r>
            <a:endParaRPr lang="en-IN" dirty="0"/>
          </a:p>
          <a:p>
            <a:pPr fontAlgn="base"/>
            <a:r>
              <a:rPr lang="en-US" dirty="0" smtClean="0"/>
              <a:t>Smooth and user friendly GUI.</a:t>
            </a:r>
          </a:p>
          <a:p>
            <a:pPr fontAlgn="base"/>
            <a:r>
              <a:rPr lang="en-US" dirty="0" smtClean="0"/>
              <a:t>Ability to manage directories and updating index.</a:t>
            </a:r>
          </a:p>
          <a:p>
            <a:pPr fontAlgn="base"/>
            <a:r>
              <a:rPr lang="en-US" dirty="0" smtClean="0"/>
              <a:t>To save the time of searching a document or file manually.</a:t>
            </a:r>
          </a:p>
          <a:p>
            <a:pPr fontAlgn="base"/>
            <a:r>
              <a:rPr lang="en-US" dirty="0" smtClean="0"/>
              <a:t>Integrated media player, image and document viewer. (Optional)</a:t>
            </a:r>
          </a:p>
          <a:p>
            <a:pPr marL="0" indent="0" fontAlgn="base">
              <a:buNone/>
            </a:pPr>
            <a:endParaRPr lang="en-IN" dirty="0"/>
          </a:p>
          <a:p>
            <a:pPr marL="0" indent="0" fontAlgn="base">
              <a:buNone/>
            </a:pPr>
            <a:r>
              <a:rPr lang="en-IN" dirty="0" smtClean="0"/>
              <a:t>This </a:t>
            </a:r>
            <a:r>
              <a:rPr lang="en-IN" dirty="0"/>
              <a:t>software package can be readily used by non-programming personal avoiding human handled chance of </a:t>
            </a:r>
            <a:r>
              <a:rPr lang="en-IN" dirty="0" smtClean="0"/>
              <a:t>error. The target audience includes all those peoples who wants to manage their data efficiently.</a:t>
            </a:r>
            <a:endParaRPr lang="en-IN" dirty="0"/>
          </a:p>
          <a:p>
            <a:pPr marL="0" indent="0">
              <a:buNone/>
            </a:pPr>
            <a:endParaRPr lang="en-IN" dirty="0"/>
          </a:p>
        </p:txBody>
      </p:sp>
    </p:spTree>
    <p:extLst>
      <p:ext uri="{BB962C8B-B14F-4D97-AF65-F5344CB8AC3E}">
        <p14:creationId xmlns:p14="http://schemas.microsoft.com/office/powerpoint/2010/main" val="3400556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Future Scope</a:t>
            </a:r>
            <a:endParaRPr lang="en-US" sz="4400" dirty="0"/>
          </a:p>
        </p:txBody>
      </p:sp>
      <p:sp>
        <p:nvSpPr>
          <p:cNvPr id="3" name="Content Placeholder 2"/>
          <p:cNvSpPr>
            <a:spLocks noGrp="1"/>
          </p:cNvSpPr>
          <p:nvPr>
            <p:ph idx="1"/>
          </p:nvPr>
        </p:nvSpPr>
        <p:spPr>
          <a:xfrm>
            <a:off x="2421786" y="1785870"/>
            <a:ext cx="8915400" cy="3777622"/>
          </a:xfrm>
        </p:spPr>
        <p:txBody>
          <a:bodyPr>
            <a:noAutofit/>
          </a:bodyPr>
          <a:lstStyle/>
          <a:p>
            <a:pPr lvl="0"/>
            <a:r>
              <a:rPr lang="en-IN" sz="2400" dirty="0"/>
              <a:t>T</a:t>
            </a:r>
            <a:r>
              <a:rPr lang="en-IN" sz="2400" dirty="0" smtClean="0"/>
              <a:t>he next </a:t>
            </a:r>
            <a:r>
              <a:rPr lang="en-IN" sz="2400" dirty="0"/>
              <a:t>version can handle more file formats such as .</a:t>
            </a:r>
            <a:r>
              <a:rPr lang="en-IN" sz="2400" dirty="0" err="1"/>
              <a:t>pdf</a:t>
            </a:r>
            <a:r>
              <a:rPr lang="en-IN" sz="2400" dirty="0"/>
              <a:t>, .word, .txt, .exe, .</a:t>
            </a:r>
            <a:r>
              <a:rPr lang="en-IN" sz="2400" dirty="0" err="1"/>
              <a:t>rar</a:t>
            </a:r>
            <a:r>
              <a:rPr lang="en-IN" sz="2400" dirty="0"/>
              <a:t>, .</a:t>
            </a:r>
            <a:r>
              <a:rPr lang="en-IN" sz="2400" dirty="0" err="1"/>
              <a:t>sql</a:t>
            </a:r>
            <a:r>
              <a:rPr lang="en-IN" sz="2400" dirty="0"/>
              <a:t>, .java, .</a:t>
            </a:r>
            <a:r>
              <a:rPr lang="en-IN" sz="2400" dirty="0" err="1"/>
              <a:t>cpp</a:t>
            </a:r>
            <a:r>
              <a:rPr lang="en-IN" sz="2400" dirty="0"/>
              <a:t>, .</a:t>
            </a:r>
            <a:r>
              <a:rPr lang="en-IN" sz="2400" dirty="0" err="1"/>
              <a:t>htm</a:t>
            </a:r>
            <a:r>
              <a:rPr lang="en-IN" sz="2400" dirty="0"/>
              <a:t>, .</a:t>
            </a:r>
            <a:r>
              <a:rPr lang="en-IN" sz="2400" dirty="0" err="1"/>
              <a:t>cfg</a:t>
            </a:r>
            <a:r>
              <a:rPr lang="en-IN" sz="2400" dirty="0"/>
              <a:t>, .xml, </a:t>
            </a:r>
            <a:r>
              <a:rPr lang="en-IN" sz="2400" dirty="0" err="1"/>
              <a:t>etc</a:t>
            </a:r>
            <a:r>
              <a:rPr lang="en-IN" sz="2400" dirty="0"/>
              <a:t> to be accepted by this application</a:t>
            </a:r>
            <a:r>
              <a:rPr lang="en-IN" sz="2400" dirty="0" smtClean="0"/>
              <a:t>.</a:t>
            </a:r>
            <a:r>
              <a:rPr lang="en-IN" sz="2400" dirty="0"/>
              <a:t> </a:t>
            </a:r>
            <a:endParaRPr lang="en-US" sz="2400" dirty="0"/>
          </a:p>
          <a:p>
            <a:pPr lvl="0"/>
            <a:r>
              <a:rPr lang="en-IN" sz="2400" dirty="0"/>
              <a:t>T</a:t>
            </a:r>
            <a:r>
              <a:rPr lang="en-IN" sz="2400" dirty="0" smtClean="0"/>
              <a:t>he </a:t>
            </a:r>
            <a:r>
              <a:rPr lang="en-IN" sz="2400" dirty="0"/>
              <a:t>extended version will run directly from the online server and more number of users can use this application at a time and more efficiently by maintaining a permanent database</a:t>
            </a:r>
            <a:r>
              <a:rPr lang="en-IN" sz="2400" dirty="0" smtClean="0"/>
              <a:t>.</a:t>
            </a:r>
            <a:endParaRPr lang="en-US" sz="2400" dirty="0"/>
          </a:p>
          <a:p>
            <a:pPr lvl="0"/>
            <a:r>
              <a:rPr lang="en-IN" sz="2400" dirty="0"/>
              <a:t>T</a:t>
            </a:r>
            <a:r>
              <a:rPr lang="en-IN" sz="2400" dirty="0" smtClean="0"/>
              <a:t>he </a:t>
            </a:r>
            <a:r>
              <a:rPr lang="en-IN" sz="2400" dirty="0"/>
              <a:t>next version of this application will include a single player which will handle all type formats</a:t>
            </a:r>
            <a:r>
              <a:rPr lang="en-IN" sz="2400" dirty="0" smtClean="0"/>
              <a:t>.</a:t>
            </a:r>
            <a:r>
              <a:rPr lang="en-IN" sz="2400" dirty="0"/>
              <a:t> </a:t>
            </a:r>
            <a:endParaRPr lang="en-US" sz="2400" dirty="0"/>
          </a:p>
          <a:p>
            <a:pPr lvl="0"/>
            <a:r>
              <a:rPr lang="en-IN" sz="2400" dirty="0"/>
              <a:t>I</a:t>
            </a:r>
            <a:r>
              <a:rPr lang="en-IN" sz="2400" dirty="0" smtClean="0"/>
              <a:t>n </a:t>
            </a:r>
            <a:r>
              <a:rPr lang="en-IN" sz="2400" dirty="0"/>
              <a:t>near future the application can be advanced to be used by more no. of platforms such as android, windows, </a:t>
            </a:r>
            <a:r>
              <a:rPr lang="en-IN" sz="2400" dirty="0" err="1"/>
              <a:t>ios</a:t>
            </a:r>
            <a:r>
              <a:rPr lang="en-IN" sz="2400" dirty="0"/>
              <a:t>, etc.</a:t>
            </a:r>
            <a:endParaRPr lang="en-US" sz="2400" dirty="0"/>
          </a:p>
          <a:p>
            <a:endParaRPr lang="en-US" sz="2400" dirty="0"/>
          </a:p>
        </p:txBody>
      </p:sp>
    </p:spTree>
    <p:extLst>
      <p:ext uri="{BB962C8B-B14F-4D97-AF65-F5344CB8AC3E}">
        <p14:creationId xmlns:p14="http://schemas.microsoft.com/office/powerpoint/2010/main" val="2904745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Snapshots</a:t>
            </a:r>
            <a:endParaRPr lang="en-US" sz="4400" dirty="0"/>
          </a:p>
        </p:txBody>
      </p:sp>
      <p:sp>
        <p:nvSpPr>
          <p:cNvPr id="5" name="Content Placeholder 4"/>
          <p:cNvSpPr>
            <a:spLocks noGrp="1"/>
          </p:cNvSpPr>
          <p:nvPr>
            <p:ph idx="1"/>
          </p:nvPr>
        </p:nvSpPr>
        <p:spPr/>
        <p:txBody>
          <a:bodyPr/>
          <a:lstStyle/>
          <a:p>
            <a:endParaRPr lang="en-IN" dirty="0"/>
          </a:p>
          <a:p>
            <a:pPr marL="0" indent="0">
              <a:buNone/>
            </a:pPr>
            <a:endParaRPr lang="en-US" dirty="0"/>
          </a:p>
        </p:txBody>
      </p:sp>
      <p:pic>
        <p:nvPicPr>
          <p:cNvPr id="6" name="Picture 5" descr="C:\Users\Abhinav Kumar\Pictures\2014-11-24 01_24_04-Greenshot.png"/>
          <p:cNvPicPr/>
          <p:nvPr/>
        </p:nvPicPr>
        <p:blipFill>
          <a:blip r:embed="rId2">
            <a:extLst>
              <a:ext uri="{28A0092B-C50C-407E-A947-70E740481C1C}">
                <a14:useLocalDpi xmlns:a14="http://schemas.microsoft.com/office/drawing/2010/main" val="0"/>
              </a:ext>
            </a:extLst>
          </a:blip>
          <a:srcRect/>
          <a:stretch>
            <a:fillRect/>
          </a:stretch>
        </p:blipFill>
        <p:spPr bwMode="auto">
          <a:xfrm>
            <a:off x="3095625" y="1817369"/>
            <a:ext cx="8212026" cy="4390247"/>
          </a:xfrm>
          <a:prstGeom prst="rect">
            <a:avLst/>
          </a:prstGeom>
          <a:noFill/>
          <a:ln>
            <a:noFill/>
          </a:ln>
        </p:spPr>
      </p:pic>
      <p:sp>
        <p:nvSpPr>
          <p:cNvPr id="7" name="TextBox 6"/>
          <p:cNvSpPr txBox="1"/>
          <p:nvPr/>
        </p:nvSpPr>
        <p:spPr>
          <a:xfrm>
            <a:off x="5692462" y="1448037"/>
            <a:ext cx="2691684" cy="369332"/>
          </a:xfrm>
          <a:prstGeom prst="rect">
            <a:avLst/>
          </a:prstGeom>
          <a:noFill/>
        </p:spPr>
        <p:txBody>
          <a:bodyPr wrap="square" rtlCol="0">
            <a:spAutoFit/>
          </a:bodyPr>
          <a:lstStyle/>
          <a:p>
            <a:r>
              <a:rPr lang="en-US" dirty="0" smtClean="0"/>
              <a:t>Home</a:t>
            </a:r>
            <a:endParaRPr lang="en-US" dirty="0"/>
          </a:p>
        </p:txBody>
      </p:sp>
    </p:spTree>
    <p:extLst>
      <p:ext uri="{BB962C8B-B14F-4D97-AF65-F5344CB8AC3E}">
        <p14:creationId xmlns:p14="http://schemas.microsoft.com/office/powerpoint/2010/main" val="2642201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1_25_42-G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4410" y="2120720"/>
            <a:ext cx="8654603" cy="4344473"/>
          </a:xfrm>
          <a:prstGeom prst="rect">
            <a:avLst/>
          </a:prstGeom>
          <a:noFill/>
          <a:ln>
            <a:noFill/>
          </a:ln>
        </p:spPr>
      </p:pic>
      <p:sp>
        <p:nvSpPr>
          <p:cNvPr id="5" name="TextBox 4"/>
          <p:cNvSpPr txBox="1"/>
          <p:nvPr/>
        </p:nvSpPr>
        <p:spPr>
          <a:xfrm>
            <a:off x="4997003" y="1700011"/>
            <a:ext cx="3026535" cy="373488"/>
          </a:xfrm>
          <a:prstGeom prst="rect">
            <a:avLst/>
          </a:prstGeom>
          <a:noFill/>
        </p:spPr>
        <p:txBody>
          <a:bodyPr wrap="square" rtlCol="0">
            <a:spAutoFit/>
          </a:bodyPr>
          <a:lstStyle/>
          <a:p>
            <a:r>
              <a:rPr lang="en-US" dirty="0" smtClean="0"/>
              <a:t>Registration Page</a:t>
            </a:r>
            <a:endParaRPr lang="en-US" dirty="0"/>
          </a:p>
        </p:txBody>
      </p:sp>
    </p:spTree>
    <p:extLst>
      <p:ext uri="{BB962C8B-B14F-4D97-AF65-F5344CB8AC3E}">
        <p14:creationId xmlns:p14="http://schemas.microsoft.com/office/powerpoint/2010/main" val="1976928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1_25_55-G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14097" y="2275267"/>
            <a:ext cx="8664010" cy="4202806"/>
          </a:xfrm>
          <a:prstGeom prst="rect">
            <a:avLst/>
          </a:prstGeom>
          <a:noFill/>
          <a:ln>
            <a:noFill/>
          </a:ln>
        </p:spPr>
      </p:pic>
      <p:sp>
        <p:nvSpPr>
          <p:cNvPr id="5" name="TextBox 4"/>
          <p:cNvSpPr txBox="1"/>
          <p:nvPr/>
        </p:nvSpPr>
        <p:spPr>
          <a:xfrm>
            <a:off x="5344733" y="1906073"/>
            <a:ext cx="2601532" cy="369332"/>
          </a:xfrm>
          <a:prstGeom prst="rect">
            <a:avLst/>
          </a:prstGeom>
          <a:noFill/>
        </p:spPr>
        <p:txBody>
          <a:bodyPr wrap="square" rtlCol="0">
            <a:spAutoFit/>
          </a:bodyPr>
          <a:lstStyle/>
          <a:p>
            <a:r>
              <a:rPr lang="en-US" dirty="0" smtClean="0"/>
              <a:t>Register Successful</a:t>
            </a:r>
            <a:endParaRPr lang="en-US" dirty="0"/>
          </a:p>
        </p:txBody>
      </p:sp>
    </p:spTree>
    <p:extLst>
      <p:ext uri="{BB962C8B-B14F-4D97-AF65-F5344CB8AC3E}">
        <p14:creationId xmlns:p14="http://schemas.microsoft.com/office/powerpoint/2010/main" val="129650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CONTENTS</a:t>
            </a:r>
            <a:endParaRPr lang="en-IN" sz="4400" dirty="0"/>
          </a:p>
        </p:txBody>
      </p:sp>
      <p:sp>
        <p:nvSpPr>
          <p:cNvPr id="3" name="Content Placeholder 2"/>
          <p:cNvSpPr>
            <a:spLocks noGrp="1"/>
          </p:cNvSpPr>
          <p:nvPr>
            <p:ph idx="1"/>
          </p:nvPr>
        </p:nvSpPr>
        <p:spPr>
          <a:xfrm>
            <a:off x="2589212" y="1612900"/>
            <a:ext cx="8915400" cy="4991100"/>
          </a:xfrm>
        </p:spPr>
        <p:txBody>
          <a:bodyPr>
            <a:normAutofit lnSpcReduction="10000"/>
          </a:bodyPr>
          <a:lstStyle/>
          <a:p>
            <a:r>
              <a:rPr lang="en-US" sz="2400" dirty="0" smtClean="0"/>
              <a:t>Introduction</a:t>
            </a:r>
          </a:p>
          <a:p>
            <a:r>
              <a:rPr lang="en-US" sz="2400" dirty="0" smtClean="0"/>
              <a:t>Advantages</a:t>
            </a:r>
            <a:endParaRPr lang="en-US" sz="2400" dirty="0" smtClean="0"/>
          </a:p>
          <a:p>
            <a:r>
              <a:rPr lang="en-US" sz="2400" dirty="0" smtClean="0"/>
              <a:t>Design Approach</a:t>
            </a:r>
          </a:p>
          <a:p>
            <a:pPr lvl="1"/>
            <a:r>
              <a:rPr lang="en-US" sz="2000" dirty="0" smtClean="0"/>
              <a:t>Crawler Module</a:t>
            </a:r>
            <a:endParaRPr lang="en-US" sz="2000" dirty="0" smtClean="0"/>
          </a:p>
          <a:p>
            <a:pPr lvl="1"/>
            <a:r>
              <a:rPr lang="en-US" sz="2000" dirty="0" smtClean="0"/>
              <a:t>Index Manager</a:t>
            </a:r>
          </a:p>
          <a:p>
            <a:pPr lvl="1"/>
            <a:r>
              <a:rPr lang="en-US" sz="2000" dirty="0" smtClean="0"/>
              <a:t>View Module</a:t>
            </a:r>
            <a:endParaRPr lang="en-IN" sz="2000" dirty="0"/>
          </a:p>
          <a:p>
            <a:r>
              <a:rPr lang="en-US" sz="2400" dirty="0" smtClean="0"/>
              <a:t>Tools and Technology</a:t>
            </a:r>
          </a:p>
          <a:p>
            <a:r>
              <a:rPr lang="en-US" sz="2400" dirty="0" smtClean="0"/>
              <a:t>Scope</a:t>
            </a:r>
          </a:p>
          <a:p>
            <a:r>
              <a:rPr lang="en-US" sz="2400" dirty="0" smtClean="0"/>
              <a:t>Future Scope</a:t>
            </a:r>
          </a:p>
          <a:p>
            <a:r>
              <a:rPr lang="en-US" sz="2400" dirty="0" smtClean="0"/>
              <a:t>Snapshots</a:t>
            </a:r>
          </a:p>
          <a:p>
            <a:r>
              <a:rPr lang="en-US" sz="2400" dirty="0" err="1" smtClean="0"/>
              <a:t>Refrences</a:t>
            </a:r>
            <a:endParaRPr lang="en-US" sz="2400" dirty="0" smtClean="0"/>
          </a:p>
          <a:p>
            <a:endParaRPr lang="en-US" dirty="0"/>
          </a:p>
        </p:txBody>
      </p:sp>
    </p:spTree>
    <p:extLst>
      <p:ext uri="{BB962C8B-B14F-4D97-AF65-F5344CB8AC3E}">
        <p14:creationId xmlns:p14="http://schemas.microsoft.com/office/powerpoint/2010/main" val="420736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1_34_00-G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460" y="2378297"/>
            <a:ext cx="8445070" cy="3983865"/>
          </a:xfrm>
          <a:prstGeom prst="rect">
            <a:avLst/>
          </a:prstGeom>
          <a:noFill/>
          <a:ln>
            <a:noFill/>
          </a:ln>
        </p:spPr>
      </p:pic>
      <p:sp>
        <p:nvSpPr>
          <p:cNvPr id="5" name="TextBox 4"/>
          <p:cNvSpPr txBox="1"/>
          <p:nvPr/>
        </p:nvSpPr>
        <p:spPr>
          <a:xfrm>
            <a:off x="5048518" y="1978985"/>
            <a:ext cx="2653048" cy="369332"/>
          </a:xfrm>
          <a:prstGeom prst="rect">
            <a:avLst/>
          </a:prstGeom>
          <a:noFill/>
        </p:spPr>
        <p:txBody>
          <a:bodyPr wrap="square" rtlCol="0">
            <a:spAutoFit/>
          </a:bodyPr>
          <a:lstStyle/>
          <a:p>
            <a:r>
              <a:rPr lang="en-US" dirty="0" smtClean="0"/>
              <a:t>Login Page</a:t>
            </a:r>
            <a:endParaRPr lang="en-US" dirty="0"/>
          </a:p>
        </p:txBody>
      </p:sp>
    </p:spTree>
    <p:extLst>
      <p:ext uri="{BB962C8B-B14F-4D97-AF65-F5344CB8AC3E}">
        <p14:creationId xmlns:p14="http://schemas.microsoft.com/office/powerpoint/2010/main" val="594217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1_35_11-G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01217" y="2094964"/>
            <a:ext cx="8676889" cy="4280078"/>
          </a:xfrm>
          <a:prstGeom prst="rect">
            <a:avLst/>
          </a:prstGeom>
          <a:noFill/>
          <a:ln>
            <a:noFill/>
          </a:ln>
        </p:spPr>
      </p:pic>
      <p:sp>
        <p:nvSpPr>
          <p:cNvPr id="5" name="TextBox 4"/>
          <p:cNvSpPr txBox="1"/>
          <p:nvPr/>
        </p:nvSpPr>
        <p:spPr>
          <a:xfrm>
            <a:off x="5499279" y="1764406"/>
            <a:ext cx="2150772" cy="369332"/>
          </a:xfrm>
          <a:prstGeom prst="rect">
            <a:avLst/>
          </a:prstGeom>
          <a:noFill/>
        </p:spPr>
        <p:txBody>
          <a:bodyPr wrap="square" rtlCol="0">
            <a:spAutoFit/>
          </a:bodyPr>
          <a:lstStyle/>
          <a:p>
            <a:r>
              <a:rPr lang="en-US" dirty="0" smtClean="0"/>
              <a:t>Tutorial 1</a:t>
            </a:r>
            <a:endParaRPr lang="en-US" dirty="0"/>
          </a:p>
        </p:txBody>
      </p:sp>
    </p:spTree>
    <p:extLst>
      <p:ext uri="{BB962C8B-B14F-4D97-AF65-F5344CB8AC3E}">
        <p14:creationId xmlns:p14="http://schemas.microsoft.com/office/powerpoint/2010/main" val="3970307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1_35_16-G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6670" y="2120720"/>
            <a:ext cx="8664011" cy="3996743"/>
          </a:xfrm>
          <a:prstGeom prst="rect">
            <a:avLst/>
          </a:prstGeom>
          <a:noFill/>
          <a:ln>
            <a:noFill/>
          </a:ln>
        </p:spPr>
      </p:pic>
      <p:sp>
        <p:nvSpPr>
          <p:cNvPr id="5" name="TextBox 4"/>
          <p:cNvSpPr txBox="1"/>
          <p:nvPr/>
        </p:nvSpPr>
        <p:spPr>
          <a:xfrm>
            <a:off x="5293217" y="1674254"/>
            <a:ext cx="2021983" cy="369332"/>
          </a:xfrm>
          <a:prstGeom prst="rect">
            <a:avLst/>
          </a:prstGeom>
          <a:noFill/>
        </p:spPr>
        <p:txBody>
          <a:bodyPr wrap="square" rtlCol="0">
            <a:spAutoFit/>
          </a:bodyPr>
          <a:lstStyle/>
          <a:p>
            <a:r>
              <a:rPr lang="en-US" dirty="0" smtClean="0"/>
              <a:t>Tutorial 2</a:t>
            </a:r>
            <a:endParaRPr lang="en-US" dirty="0"/>
          </a:p>
        </p:txBody>
      </p:sp>
    </p:spTree>
    <p:extLst>
      <p:ext uri="{BB962C8B-B14F-4D97-AF65-F5344CB8AC3E}">
        <p14:creationId xmlns:p14="http://schemas.microsoft.com/office/powerpoint/2010/main" val="3245481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1_35_24-G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78806" y="2133600"/>
            <a:ext cx="9079605" cy="4421746"/>
          </a:xfrm>
          <a:prstGeom prst="rect">
            <a:avLst/>
          </a:prstGeom>
          <a:noFill/>
          <a:ln>
            <a:noFill/>
          </a:ln>
        </p:spPr>
      </p:pic>
      <p:sp>
        <p:nvSpPr>
          <p:cNvPr id="5" name="TextBox 4"/>
          <p:cNvSpPr txBox="1"/>
          <p:nvPr/>
        </p:nvSpPr>
        <p:spPr>
          <a:xfrm>
            <a:off x="4855334" y="1708528"/>
            <a:ext cx="2395471" cy="369332"/>
          </a:xfrm>
          <a:prstGeom prst="rect">
            <a:avLst/>
          </a:prstGeom>
          <a:noFill/>
        </p:spPr>
        <p:txBody>
          <a:bodyPr wrap="square" rtlCol="0">
            <a:spAutoFit/>
          </a:bodyPr>
          <a:lstStyle/>
          <a:p>
            <a:r>
              <a:rPr lang="en-US" dirty="0" smtClean="0"/>
              <a:t>Directory Chooser</a:t>
            </a:r>
            <a:endParaRPr lang="en-US" dirty="0"/>
          </a:p>
        </p:txBody>
      </p:sp>
    </p:spTree>
    <p:extLst>
      <p:ext uri="{BB962C8B-B14F-4D97-AF65-F5344CB8AC3E}">
        <p14:creationId xmlns:p14="http://schemas.microsoft.com/office/powerpoint/2010/main" val="708855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1_38_23-G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78806" y="2133599"/>
            <a:ext cx="8783391" cy="4228563"/>
          </a:xfrm>
          <a:prstGeom prst="rect">
            <a:avLst/>
          </a:prstGeom>
          <a:noFill/>
          <a:ln>
            <a:noFill/>
          </a:ln>
        </p:spPr>
      </p:pic>
      <p:sp>
        <p:nvSpPr>
          <p:cNvPr id="5" name="TextBox 4"/>
          <p:cNvSpPr txBox="1"/>
          <p:nvPr/>
        </p:nvSpPr>
        <p:spPr>
          <a:xfrm>
            <a:off x="4649272" y="1768768"/>
            <a:ext cx="2820473" cy="369332"/>
          </a:xfrm>
          <a:prstGeom prst="rect">
            <a:avLst/>
          </a:prstGeom>
          <a:noFill/>
        </p:spPr>
        <p:txBody>
          <a:bodyPr wrap="square" rtlCol="0">
            <a:spAutoFit/>
          </a:bodyPr>
          <a:lstStyle/>
          <a:p>
            <a:r>
              <a:rPr lang="en-US" dirty="0" smtClean="0"/>
              <a:t>File Modal Dialogue</a:t>
            </a:r>
            <a:endParaRPr lang="en-US" dirty="0"/>
          </a:p>
        </p:txBody>
      </p:sp>
    </p:spTree>
    <p:extLst>
      <p:ext uri="{BB962C8B-B14F-4D97-AF65-F5344CB8AC3E}">
        <p14:creationId xmlns:p14="http://schemas.microsoft.com/office/powerpoint/2010/main" val="2178675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5" name="Content Placeholder 4" descr="C:\Users\Abhinav Kumar\Pictures\2014-11-24 01_43_06-G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0168" y="2133600"/>
            <a:ext cx="8886423" cy="4151290"/>
          </a:xfrm>
          <a:prstGeom prst="rect">
            <a:avLst/>
          </a:prstGeom>
          <a:noFill/>
          <a:ln>
            <a:noFill/>
          </a:ln>
        </p:spPr>
      </p:pic>
      <p:sp>
        <p:nvSpPr>
          <p:cNvPr id="6" name="TextBox 5"/>
          <p:cNvSpPr txBox="1"/>
          <p:nvPr/>
        </p:nvSpPr>
        <p:spPr>
          <a:xfrm>
            <a:off x="4893972" y="1790163"/>
            <a:ext cx="1841679" cy="369332"/>
          </a:xfrm>
          <a:prstGeom prst="rect">
            <a:avLst/>
          </a:prstGeom>
          <a:noFill/>
        </p:spPr>
        <p:txBody>
          <a:bodyPr wrap="square" rtlCol="0">
            <a:spAutoFit/>
          </a:bodyPr>
          <a:lstStyle/>
          <a:p>
            <a:r>
              <a:rPr lang="en-US" dirty="0" smtClean="0"/>
              <a:t>Select Type</a:t>
            </a:r>
            <a:endParaRPr lang="en-US" dirty="0"/>
          </a:p>
        </p:txBody>
      </p:sp>
    </p:spTree>
    <p:extLst>
      <p:ext uri="{BB962C8B-B14F-4D97-AF65-F5344CB8AC3E}">
        <p14:creationId xmlns:p14="http://schemas.microsoft.com/office/powerpoint/2010/main" val="1547424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1_43_15-G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4715" y="2133599"/>
            <a:ext cx="8603088" cy="4318715"/>
          </a:xfrm>
          <a:prstGeom prst="rect">
            <a:avLst/>
          </a:prstGeom>
          <a:noFill/>
          <a:ln>
            <a:noFill/>
          </a:ln>
        </p:spPr>
      </p:pic>
      <p:sp>
        <p:nvSpPr>
          <p:cNvPr id="6" name="TextBox 5"/>
          <p:cNvSpPr txBox="1"/>
          <p:nvPr/>
        </p:nvSpPr>
        <p:spPr>
          <a:xfrm>
            <a:off x="5074276" y="1609859"/>
            <a:ext cx="1867437" cy="369332"/>
          </a:xfrm>
          <a:prstGeom prst="rect">
            <a:avLst/>
          </a:prstGeom>
          <a:noFill/>
        </p:spPr>
        <p:txBody>
          <a:bodyPr wrap="square" rtlCol="0">
            <a:spAutoFit/>
          </a:bodyPr>
          <a:lstStyle/>
          <a:p>
            <a:r>
              <a:rPr lang="en-US" dirty="0" smtClean="0"/>
              <a:t>Type - Music</a:t>
            </a:r>
            <a:endParaRPr lang="en-US" dirty="0"/>
          </a:p>
        </p:txBody>
      </p:sp>
    </p:spTree>
    <p:extLst>
      <p:ext uri="{BB962C8B-B14F-4D97-AF65-F5344CB8AC3E}">
        <p14:creationId xmlns:p14="http://schemas.microsoft.com/office/powerpoint/2010/main" val="1179130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1_49_52-G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2896" y="2133599"/>
            <a:ext cx="8925059" cy="4189927"/>
          </a:xfrm>
          <a:prstGeom prst="rect">
            <a:avLst/>
          </a:prstGeom>
          <a:noFill/>
          <a:ln>
            <a:noFill/>
          </a:ln>
        </p:spPr>
      </p:pic>
      <p:sp>
        <p:nvSpPr>
          <p:cNvPr id="5" name="TextBox 4"/>
          <p:cNvSpPr txBox="1"/>
          <p:nvPr/>
        </p:nvSpPr>
        <p:spPr>
          <a:xfrm>
            <a:off x="5293216" y="1734285"/>
            <a:ext cx="2021983" cy="369332"/>
          </a:xfrm>
          <a:prstGeom prst="rect">
            <a:avLst/>
          </a:prstGeom>
          <a:noFill/>
        </p:spPr>
        <p:txBody>
          <a:bodyPr wrap="square" rtlCol="0">
            <a:spAutoFit/>
          </a:bodyPr>
          <a:lstStyle/>
          <a:p>
            <a:r>
              <a:rPr lang="en-US" dirty="0" smtClean="0"/>
              <a:t>Insert Query</a:t>
            </a:r>
            <a:endParaRPr lang="en-US" dirty="0"/>
          </a:p>
        </p:txBody>
      </p:sp>
      <p:sp>
        <p:nvSpPr>
          <p:cNvPr id="6" name="TextBox 5"/>
          <p:cNvSpPr txBox="1"/>
          <p:nvPr/>
        </p:nvSpPr>
        <p:spPr>
          <a:xfrm>
            <a:off x="5293216" y="4311170"/>
            <a:ext cx="978794" cy="307777"/>
          </a:xfrm>
          <a:prstGeom prst="rect">
            <a:avLst/>
          </a:prstGeom>
          <a:noFill/>
        </p:spPr>
        <p:txBody>
          <a:bodyPr wrap="square" rtlCol="0">
            <a:spAutoFit/>
          </a:bodyPr>
          <a:lstStyle/>
          <a:p>
            <a:r>
              <a:rPr lang="en-US" sz="1400" dirty="0" smtClean="0"/>
              <a:t>DSC</a:t>
            </a:r>
            <a:endParaRPr lang="en-US" sz="1400" dirty="0"/>
          </a:p>
        </p:txBody>
      </p:sp>
    </p:spTree>
    <p:extLst>
      <p:ext uri="{BB962C8B-B14F-4D97-AF65-F5344CB8AC3E}">
        <p14:creationId xmlns:p14="http://schemas.microsoft.com/office/powerpoint/2010/main" val="32553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1_52_52-G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4563" y="2133599"/>
            <a:ext cx="8963696" cy="4318715"/>
          </a:xfrm>
          <a:prstGeom prst="rect">
            <a:avLst/>
          </a:prstGeom>
          <a:noFill/>
          <a:ln>
            <a:noFill/>
          </a:ln>
        </p:spPr>
      </p:pic>
      <p:sp>
        <p:nvSpPr>
          <p:cNvPr id="5" name="TextBox 4"/>
          <p:cNvSpPr txBox="1"/>
          <p:nvPr/>
        </p:nvSpPr>
        <p:spPr>
          <a:xfrm>
            <a:off x="5731098" y="1747164"/>
            <a:ext cx="2086377" cy="369332"/>
          </a:xfrm>
          <a:prstGeom prst="rect">
            <a:avLst/>
          </a:prstGeom>
          <a:noFill/>
        </p:spPr>
        <p:txBody>
          <a:bodyPr wrap="square" rtlCol="0">
            <a:spAutoFit/>
          </a:bodyPr>
          <a:lstStyle/>
          <a:p>
            <a:r>
              <a:rPr lang="en-US" dirty="0" smtClean="0"/>
              <a:t>Results Page</a:t>
            </a:r>
            <a:endParaRPr lang="en-US" dirty="0"/>
          </a:p>
        </p:txBody>
      </p:sp>
    </p:spTree>
    <p:extLst>
      <p:ext uri="{BB962C8B-B14F-4D97-AF65-F5344CB8AC3E}">
        <p14:creationId xmlns:p14="http://schemas.microsoft.com/office/powerpoint/2010/main" val="2176353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4_54_35-Register.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7290" y="1867437"/>
            <a:ext cx="8937938" cy="4546241"/>
          </a:xfrm>
          <a:prstGeom prst="rect">
            <a:avLst/>
          </a:prstGeom>
          <a:noFill/>
          <a:ln>
            <a:noFill/>
          </a:ln>
        </p:spPr>
      </p:pic>
      <p:sp>
        <p:nvSpPr>
          <p:cNvPr id="5" name="TextBox 4"/>
          <p:cNvSpPr txBox="1"/>
          <p:nvPr/>
        </p:nvSpPr>
        <p:spPr>
          <a:xfrm>
            <a:off x="4842456" y="1584513"/>
            <a:ext cx="2820474" cy="369332"/>
          </a:xfrm>
          <a:prstGeom prst="rect">
            <a:avLst/>
          </a:prstGeom>
          <a:noFill/>
        </p:spPr>
        <p:txBody>
          <a:bodyPr wrap="square" rtlCol="0">
            <a:spAutoFit/>
          </a:bodyPr>
          <a:lstStyle/>
          <a:p>
            <a:r>
              <a:rPr lang="en-US" dirty="0" smtClean="0"/>
              <a:t>Forget Password Page</a:t>
            </a:r>
            <a:endParaRPr lang="en-US" dirty="0"/>
          </a:p>
        </p:txBody>
      </p:sp>
    </p:spTree>
    <p:extLst>
      <p:ext uri="{BB962C8B-B14F-4D97-AF65-F5344CB8AC3E}">
        <p14:creationId xmlns:p14="http://schemas.microsoft.com/office/powerpoint/2010/main" val="3871538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469" y="352759"/>
            <a:ext cx="8911687" cy="1280890"/>
          </a:xfrm>
        </p:spPr>
        <p:txBody>
          <a:bodyPr>
            <a:noAutofit/>
          </a:bodyPr>
          <a:lstStyle/>
          <a:p>
            <a:r>
              <a:rPr lang="en-US" sz="4400" dirty="0" smtClean="0">
                <a:latin typeface="Century Gothic" panose="020B0502020202020204" pitchFamily="34" charset="0"/>
              </a:rPr>
              <a:t>Introduction</a:t>
            </a:r>
            <a:r>
              <a:rPr lang="en-US" sz="4800" dirty="0" smtClean="0">
                <a:latin typeface="Century Gothic" panose="020B0502020202020204" pitchFamily="34" charset="0"/>
              </a:rPr>
              <a:t/>
            </a:r>
            <a:br>
              <a:rPr lang="en-US" sz="4800" dirty="0" smtClean="0">
                <a:latin typeface="Century Gothic" panose="020B0502020202020204" pitchFamily="34" charset="0"/>
              </a:rPr>
            </a:br>
            <a:endParaRPr lang="en-IN" sz="5400" dirty="0">
              <a:latin typeface="Century Gothic" panose="020B0502020202020204" pitchFamily="34" charset="0"/>
            </a:endParaRPr>
          </a:p>
        </p:txBody>
      </p:sp>
      <p:sp>
        <p:nvSpPr>
          <p:cNvPr id="3" name="Content Placeholder 2"/>
          <p:cNvSpPr>
            <a:spLocks noGrp="1"/>
          </p:cNvSpPr>
          <p:nvPr>
            <p:ph idx="1"/>
          </p:nvPr>
        </p:nvSpPr>
        <p:spPr>
          <a:xfrm>
            <a:off x="2400300" y="1558344"/>
            <a:ext cx="8416926" cy="4365938"/>
          </a:xfrm>
        </p:spPr>
        <p:txBody>
          <a:bodyPr>
            <a:noAutofit/>
          </a:bodyPr>
          <a:lstStyle/>
          <a:p>
            <a:r>
              <a:rPr lang="en-IN" sz="2400" b="1" dirty="0"/>
              <a:t>MyMediaJam</a:t>
            </a:r>
            <a:r>
              <a:rPr lang="en-IN" sz="2400" dirty="0"/>
              <a:t> is a true web based solution with multi-layered architecture and centralized </a:t>
            </a:r>
            <a:r>
              <a:rPr lang="en-IN" sz="2400" dirty="0" smtClean="0"/>
              <a:t>database.</a:t>
            </a:r>
          </a:p>
          <a:p>
            <a:r>
              <a:rPr lang="en-IN" sz="2400" dirty="0" smtClean="0"/>
              <a:t> Provides </a:t>
            </a:r>
            <a:r>
              <a:rPr lang="en-IN" sz="2400" dirty="0"/>
              <a:t>faster local searching than the default Operating System</a:t>
            </a:r>
            <a:r>
              <a:rPr lang="en-IN" sz="2400" dirty="0" smtClean="0"/>
              <a:t>.</a:t>
            </a:r>
          </a:p>
          <a:p>
            <a:r>
              <a:rPr lang="en-IN" sz="2400" dirty="0" smtClean="0"/>
              <a:t>Hierarchical </a:t>
            </a:r>
            <a:r>
              <a:rPr lang="en-IN" sz="2400" dirty="0"/>
              <a:t>RB tree and Hashed tree approach is used for reducing the search time complexity. </a:t>
            </a:r>
            <a:endParaRPr lang="en-IN" sz="2400" dirty="0" smtClean="0"/>
          </a:p>
          <a:p>
            <a:r>
              <a:rPr lang="en-IN" sz="2400" dirty="0"/>
              <a:t>H</a:t>
            </a:r>
            <a:r>
              <a:rPr lang="en-IN" sz="2400" dirty="0" smtClean="0"/>
              <a:t>ighly </a:t>
            </a:r>
            <a:r>
              <a:rPr lang="en-IN" sz="2400" dirty="0"/>
              <a:t>parameterized to support constantly changing media in the local machine.</a:t>
            </a:r>
            <a:endParaRPr lang="en-IN" sz="2400" dirty="0" smtClean="0"/>
          </a:p>
          <a:p>
            <a:endParaRPr lang="en-US" sz="2400" dirty="0"/>
          </a:p>
          <a:p>
            <a:pPr marL="0" indent="0">
              <a:buNone/>
            </a:pPr>
            <a:endParaRPr lang="en-US" dirty="0"/>
          </a:p>
        </p:txBody>
      </p:sp>
    </p:spTree>
    <p:extLst>
      <p:ext uri="{BB962C8B-B14F-4D97-AF65-F5344CB8AC3E}">
        <p14:creationId xmlns:p14="http://schemas.microsoft.com/office/powerpoint/2010/main" val="4083328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5_07_54-Register.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4412" y="2133599"/>
            <a:ext cx="8925058" cy="4254321"/>
          </a:xfrm>
          <a:prstGeom prst="rect">
            <a:avLst/>
          </a:prstGeom>
          <a:noFill/>
          <a:ln>
            <a:noFill/>
          </a:ln>
        </p:spPr>
      </p:pic>
      <p:sp>
        <p:nvSpPr>
          <p:cNvPr id="5" name="TextBox 4"/>
          <p:cNvSpPr txBox="1"/>
          <p:nvPr/>
        </p:nvSpPr>
        <p:spPr>
          <a:xfrm>
            <a:off x="5087155" y="1734287"/>
            <a:ext cx="2137893" cy="369332"/>
          </a:xfrm>
          <a:prstGeom prst="rect">
            <a:avLst/>
          </a:prstGeom>
          <a:noFill/>
        </p:spPr>
        <p:txBody>
          <a:bodyPr wrap="square" rtlCol="0">
            <a:spAutoFit/>
          </a:bodyPr>
          <a:lstStyle/>
          <a:p>
            <a:r>
              <a:rPr lang="en-US" dirty="0" smtClean="0"/>
              <a:t>Settings Page</a:t>
            </a:r>
            <a:endParaRPr lang="en-US" dirty="0"/>
          </a:p>
        </p:txBody>
      </p:sp>
    </p:spTree>
    <p:extLst>
      <p:ext uri="{BB962C8B-B14F-4D97-AF65-F5344CB8AC3E}">
        <p14:creationId xmlns:p14="http://schemas.microsoft.com/office/powerpoint/2010/main" val="2223350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046" y="598352"/>
            <a:ext cx="8911687" cy="1280890"/>
          </a:xfrm>
        </p:spPr>
        <p:txBody>
          <a:bodyPr/>
          <a:lstStyle/>
          <a:p>
            <a:r>
              <a:rPr lang="en-US" dirty="0" smtClean="0"/>
              <a:t>Contd.</a:t>
            </a:r>
            <a:endParaRPr lang="en-US" dirty="0"/>
          </a:p>
        </p:txBody>
      </p:sp>
      <p:pic>
        <p:nvPicPr>
          <p:cNvPr id="4" name="Content Placeholder 3" descr="C:\Users\Abhinav Kumar\Pictures\2014-11-24 05_12_03-Register.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2896" y="2133599"/>
            <a:ext cx="8822028" cy="4280079"/>
          </a:xfrm>
          <a:prstGeom prst="rect">
            <a:avLst/>
          </a:prstGeom>
          <a:noFill/>
          <a:ln>
            <a:noFill/>
          </a:ln>
        </p:spPr>
      </p:pic>
      <p:sp>
        <p:nvSpPr>
          <p:cNvPr id="6" name="TextBox 5"/>
          <p:cNvSpPr txBox="1"/>
          <p:nvPr/>
        </p:nvSpPr>
        <p:spPr>
          <a:xfrm>
            <a:off x="4610637" y="1764406"/>
            <a:ext cx="3013655" cy="369332"/>
          </a:xfrm>
          <a:prstGeom prst="rect">
            <a:avLst/>
          </a:prstGeom>
          <a:noFill/>
        </p:spPr>
        <p:txBody>
          <a:bodyPr wrap="square" rtlCol="0">
            <a:spAutoFit/>
          </a:bodyPr>
          <a:lstStyle/>
          <a:p>
            <a:r>
              <a:rPr lang="en-US" dirty="0" smtClean="0"/>
              <a:t>Change Password Page</a:t>
            </a:r>
            <a:endParaRPr lang="en-US" dirty="0"/>
          </a:p>
        </p:txBody>
      </p:sp>
    </p:spTree>
    <p:extLst>
      <p:ext uri="{BB962C8B-B14F-4D97-AF65-F5344CB8AC3E}">
        <p14:creationId xmlns:p14="http://schemas.microsoft.com/office/powerpoint/2010/main" val="2244361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C:\Users\Abhinav Kumar\Pictures\2014-11-24 05_12_42-Register.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2896" y="2133600"/>
            <a:ext cx="9105363" cy="4241442"/>
          </a:xfrm>
          <a:prstGeom prst="rect">
            <a:avLst/>
          </a:prstGeom>
          <a:noFill/>
          <a:ln>
            <a:noFill/>
          </a:ln>
        </p:spPr>
      </p:pic>
      <p:sp>
        <p:nvSpPr>
          <p:cNvPr id="5" name="TextBox 4"/>
          <p:cNvSpPr txBox="1"/>
          <p:nvPr/>
        </p:nvSpPr>
        <p:spPr>
          <a:xfrm>
            <a:off x="5215944" y="1721407"/>
            <a:ext cx="2176529" cy="369332"/>
          </a:xfrm>
          <a:prstGeom prst="rect">
            <a:avLst/>
          </a:prstGeom>
          <a:noFill/>
        </p:spPr>
        <p:txBody>
          <a:bodyPr wrap="square" rtlCol="0">
            <a:spAutoFit/>
          </a:bodyPr>
          <a:lstStyle/>
          <a:p>
            <a:r>
              <a:rPr lang="en-US" dirty="0" smtClean="0"/>
              <a:t>Developers Page</a:t>
            </a:r>
            <a:endParaRPr lang="en-US" dirty="0"/>
          </a:p>
        </p:txBody>
      </p:sp>
    </p:spTree>
    <p:extLst>
      <p:ext uri="{BB962C8B-B14F-4D97-AF65-F5344CB8AC3E}">
        <p14:creationId xmlns:p14="http://schemas.microsoft.com/office/powerpoint/2010/main" val="1848351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5" name="TextBox 4"/>
          <p:cNvSpPr txBox="1"/>
          <p:nvPr/>
        </p:nvSpPr>
        <p:spPr>
          <a:xfrm>
            <a:off x="5215944" y="1721407"/>
            <a:ext cx="3318456" cy="369332"/>
          </a:xfrm>
          <a:prstGeom prst="rect">
            <a:avLst/>
          </a:prstGeom>
          <a:noFill/>
        </p:spPr>
        <p:txBody>
          <a:bodyPr wrap="square" rtlCol="0">
            <a:spAutoFit/>
          </a:bodyPr>
          <a:lstStyle/>
          <a:p>
            <a:r>
              <a:rPr lang="en-IN" i="1" dirty="0"/>
              <a:t>Comparison with OS </a:t>
            </a:r>
            <a:r>
              <a:rPr lang="en-IN" i="1" dirty="0" smtClean="0"/>
              <a:t>-1</a:t>
            </a:r>
            <a:endParaRPr lang="en-IN" i="1" dirty="0"/>
          </a:p>
        </p:txBody>
      </p:sp>
      <p:sp>
        <p:nvSpPr>
          <p:cNvPr id="3" name="Content Placeholder 2"/>
          <p:cNvSpPr>
            <a:spLocks noGrp="1"/>
          </p:cNvSpPr>
          <p:nvPr>
            <p:ph idx="1"/>
          </p:nvPr>
        </p:nvSpPr>
        <p:spPr/>
        <p:txBody>
          <a:bodyPr/>
          <a:lstStyle/>
          <a:p>
            <a:endParaRPr lang="en-IN" dirty="0"/>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2189666" y="2095499"/>
            <a:ext cx="9371012" cy="4254500"/>
          </a:xfrm>
          <a:prstGeom prst="rect">
            <a:avLst/>
          </a:prstGeom>
        </p:spPr>
      </p:pic>
      <p:sp>
        <p:nvSpPr>
          <p:cNvPr id="11" name="Oval 10"/>
          <p:cNvSpPr/>
          <p:nvPr/>
        </p:nvSpPr>
        <p:spPr>
          <a:xfrm>
            <a:off x="2165942" y="4613622"/>
            <a:ext cx="1773005" cy="498735"/>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Oval 11"/>
          <p:cNvSpPr/>
          <p:nvPr/>
        </p:nvSpPr>
        <p:spPr>
          <a:xfrm>
            <a:off x="4642696" y="4331396"/>
            <a:ext cx="1773005" cy="498735"/>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3" name="Text Box 26"/>
          <p:cNvSpPr txBox="1"/>
          <p:nvPr/>
        </p:nvSpPr>
        <p:spPr>
          <a:xfrm>
            <a:off x="3274377" y="5489055"/>
            <a:ext cx="5800048" cy="48424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504190">
              <a:lnSpc>
                <a:spcPct val="150000"/>
              </a:lnSpc>
              <a:spcAft>
                <a:spcPts val="800"/>
              </a:spcAft>
            </a:pPr>
            <a:r>
              <a:rPr lang="en-IN" sz="1200" b="1" dirty="0">
                <a:solidFill>
                  <a:srgbClr val="FFFFFF"/>
                </a:solidFill>
                <a:effectLst/>
                <a:ea typeface="Calibri" panose="020F0502020204030204" pitchFamily="34" charset="0"/>
                <a:cs typeface="Calibri" panose="020F0502020204030204" pitchFamily="34" charset="0"/>
              </a:rPr>
              <a:t>Searching same file in default OS and MyMediaJam</a:t>
            </a:r>
            <a:endParaRPr lang="en-IN" sz="1200" dirty="0">
              <a:solidFill>
                <a:srgbClr val="000000"/>
              </a:solidFill>
              <a:effectLs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788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5" name="TextBox 4"/>
          <p:cNvSpPr txBox="1"/>
          <p:nvPr/>
        </p:nvSpPr>
        <p:spPr>
          <a:xfrm>
            <a:off x="5270500" y="1720334"/>
            <a:ext cx="3214173" cy="369332"/>
          </a:xfrm>
          <a:prstGeom prst="rect">
            <a:avLst/>
          </a:prstGeom>
          <a:noFill/>
        </p:spPr>
        <p:txBody>
          <a:bodyPr wrap="square" rtlCol="0">
            <a:spAutoFit/>
          </a:bodyPr>
          <a:lstStyle/>
          <a:p>
            <a:r>
              <a:rPr lang="en-IN" i="1" dirty="0"/>
              <a:t>Comparison with OS -2</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463800" y="2300288"/>
            <a:ext cx="8508999" cy="4164012"/>
          </a:xfrm>
          <a:prstGeom prst="rect">
            <a:avLst/>
          </a:prstGeom>
        </p:spPr>
      </p:pic>
      <p:sp>
        <p:nvSpPr>
          <p:cNvPr id="7" name="Oval 6"/>
          <p:cNvSpPr/>
          <p:nvPr/>
        </p:nvSpPr>
        <p:spPr>
          <a:xfrm>
            <a:off x="3021184" y="2455228"/>
            <a:ext cx="1580172" cy="536604"/>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8" name="Oval 7"/>
          <p:cNvSpPr/>
          <p:nvPr/>
        </p:nvSpPr>
        <p:spPr>
          <a:xfrm>
            <a:off x="5605799" y="4292005"/>
            <a:ext cx="1580172" cy="540702"/>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9" name="Text Box 27"/>
          <p:cNvSpPr txBox="1"/>
          <p:nvPr/>
        </p:nvSpPr>
        <p:spPr>
          <a:xfrm>
            <a:off x="3646170" y="5387996"/>
            <a:ext cx="5169230" cy="52101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504190">
              <a:lnSpc>
                <a:spcPct val="150000"/>
              </a:lnSpc>
              <a:spcAft>
                <a:spcPts val="800"/>
              </a:spcAft>
            </a:pPr>
            <a:r>
              <a:rPr lang="en-IN" sz="1200" b="1" dirty="0">
                <a:solidFill>
                  <a:srgbClr val="FFFFFF"/>
                </a:solidFill>
                <a:effectLst/>
                <a:ea typeface="Calibri" panose="020F0502020204030204" pitchFamily="34" charset="0"/>
                <a:cs typeface="Calibri" panose="020F0502020204030204" pitchFamily="34" charset="0"/>
              </a:rPr>
              <a:t>MyMediaJam providing reliable result while OS can’t</a:t>
            </a:r>
            <a:endParaRPr lang="en-IN" sz="1200" dirty="0">
              <a:solidFill>
                <a:srgbClr val="000000"/>
              </a:solidFill>
              <a:effectLs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9860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REFRENCES</a:t>
            </a:r>
            <a:endParaRPr lang="en-IN" dirty="0"/>
          </a:p>
        </p:txBody>
      </p:sp>
      <p:sp>
        <p:nvSpPr>
          <p:cNvPr id="3" name="Content Placeholder 2"/>
          <p:cNvSpPr>
            <a:spLocks noGrp="1"/>
          </p:cNvSpPr>
          <p:nvPr>
            <p:ph idx="1"/>
          </p:nvPr>
        </p:nvSpPr>
        <p:spPr>
          <a:xfrm>
            <a:off x="2589212" y="1663700"/>
            <a:ext cx="8915400" cy="4851400"/>
          </a:xfrm>
        </p:spPr>
        <p:txBody>
          <a:bodyPr>
            <a:normAutofit fontScale="92500" lnSpcReduction="20000"/>
          </a:bodyPr>
          <a:lstStyle/>
          <a:p>
            <a:pPr lvl="0"/>
            <a:r>
              <a:rPr lang="en-US" dirty="0" smtClean="0"/>
              <a:t>Herbert </a:t>
            </a:r>
            <a:r>
              <a:rPr lang="en-US" dirty="0" err="1"/>
              <a:t>Shildt</a:t>
            </a:r>
            <a:r>
              <a:rPr lang="en-US" dirty="0"/>
              <a:t>, “JAVA: The Complete Reference”, 4</a:t>
            </a:r>
            <a:r>
              <a:rPr lang="en-US" baseline="30000" dirty="0"/>
              <a:t>th</a:t>
            </a:r>
            <a:r>
              <a:rPr lang="en-US" dirty="0"/>
              <a:t> Edition.</a:t>
            </a:r>
            <a:endParaRPr lang="en-IN" dirty="0"/>
          </a:p>
          <a:p>
            <a:pPr lvl="0"/>
            <a:r>
              <a:rPr lang="en-US" dirty="0"/>
              <a:t>Elizabeth Robson and Eric </a:t>
            </a:r>
            <a:r>
              <a:rPr lang="en-US" dirty="0" err="1"/>
              <a:t>Freeman,”Head</a:t>
            </a:r>
            <a:r>
              <a:rPr lang="en-US" dirty="0"/>
              <a:t> First HYPER TEXT MARKUP LANGUAGE and CSS” , 4</a:t>
            </a:r>
            <a:r>
              <a:rPr lang="en-US" baseline="30000" dirty="0"/>
              <a:t>th</a:t>
            </a:r>
            <a:r>
              <a:rPr lang="en-US" dirty="0"/>
              <a:t> Edition.</a:t>
            </a:r>
            <a:endParaRPr lang="en-IN" dirty="0"/>
          </a:p>
          <a:p>
            <a:pPr lvl="0"/>
            <a:r>
              <a:rPr lang="en-US" dirty="0"/>
              <a:t>Kathy Sierra and Berry Bates, “Head First Java”,5</a:t>
            </a:r>
            <a:r>
              <a:rPr lang="en-US" baseline="30000" dirty="0"/>
              <a:t>th</a:t>
            </a:r>
            <a:r>
              <a:rPr lang="en-US" dirty="0"/>
              <a:t> Edition.</a:t>
            </a:r>
            <a:endParaRPr lang="en-IN" dirty="0"/>
          </a:p>
          <a:p>
            <a:pPr lvl="0"/>
            <a:r>
              <a:rPr lang="en-US" dirty="0"/>
              <a:t>Websites :</a:t>
            </a:r>
            <a:endParaRPr lang="en-IN" dirty="0"/>
          </a:p>
          <a:p>
            <a:pPr lvl="1"/>
            <a:r>
              <a:rPr lang="en-US" u="sng" dirty="0"/>
              <a:t>http</a:t>
            </a:r>
            <a:r>
              <a:rPr lang="en-US" u="sng" dirty="0" smtClean="0"/>
              <a:t>://</a:t>
            </a:r>
            <a:r>
              <a:rPr lang="en-US" u="sng" dirty="0" smtClean="0">
                <a:hlinkClick r:id="rId2"/>
              </a:rPr>
              <a:t>www.stackoverflow.com</a:t>
            </a:r>
            <a:endParaRPr lang="en-IN" dirty="0"/>
          </a:p>
          <a:p>
            <a:pPr lvl="1"/>
            <a:r>
              <a:rPr lang="en-US" u="sng" dirty="0">
                <a:hlinkClick r:id="rId3"/>
              </a:rPr>
              <a:t>http://www.sanfoundry.com/c-program-construct-binary-search-tree/</a:t>
            </a:r>
            <a:endParaRPr lang="en-IN" dirty="0"/>
          </a:p>
          <a:p>
            <a:pPr lvl="1"/>
            <a:r>
              <a:rPr lang="en-US" u="sng" dirty="0">
                <a:hlinkClick r:id="rId4"/>
              </a:rPr>
              <a:t>http://homepages.ius.edu/rwisman/C455/html/notes/Chapter22/DepthFirstSearch.htm</a:t>
            </a:r>
            <a:endParaRPr lang="en-IN" dirty="0"/>
          </a:p>
          <a:p>
            <a:pPr lvl="1"/>
            <a:r>
              <a:rPr lang="en-US" u="sng" dirty="0">
                <a:hlinkClick r:id="rId5"/>
              </a:rPr>
              <a:t>http://www.sanfoundry.com/java-program-implement-red-black-tree/</a:t>
            </a:r>
            <a:endParaRPr lang="en-IN" dirty="0"/>
          </a:p>
          <a:p>
            <a:pPr lvl="1"/>
            <a:r>
              <a:rPr lang="en-US" u="sng" dirty="0">
                <a:hlinkClick r:id="rId6"/>
              </a:rPr>
              <a:t>http://en.literateprograms.org/Red-black_tree_(Java)</a:t>
            </a:r>
            <a:endParaRPr lang="en-IN" dirty="0"/>
          </a:p>
          <a:p>
            <a:pPr lvl="1"/>
            <a:r>
              <a:rPr lang="en-US" u="sng" dirty="0" smtClean="0">
                <a:hlinkClick r:id="rId7"/>
              </a:rPr>
              <a:t>http</a:t>
            </a:r>
            <a:r>
              <a:rPr lang="en-US" u="sng" dirty="0">
                <a:hlinkClick r:id="rId7"/>
              </a:rPr>
              <a:t>://www.geeksforgeeks.org/red-black-tree-set-1-introduction-2/</a:t>
            </a:r>
            <a:endParaRPr lang="en-IN" dirty="0"/>
          </a:p>
          <a:p>
            <a:pPr lvl="1"/>
            <a:r>
              <a:rPr lang="en-US" u="sng" dirty="0" smtClean="0">
                <a:hlinkClick r:id="rId8"/>
              </a:rPr>
              <a:t>http</a:t>
            </a:r>
            <a:r>
              <a:rPr lang="en-US" u="sng" dirty="0">
                <a:hlinkClick r:id="rId8"/>
              </a:rPr>
              <a:t>://www.getbootstrap.com</a:t>
            </a:r>
            <a:endParaRPr lang="en-IN" dirty="0"/>
          </a:p>
          <a:p>
            <a:pPr lvl="1"/>
            <a:r>
              <a:rPr lang="en-US" u="sng" dirty="0" smtClean="0">
                <a:hlinkClick r:id="rId9"/>
              </a:rPr>
              <a:t>http</a:t>
            </a:r>
            <a:r>
              <a:rPr lang="en-US" u="sng" dirty="0">
                <a:hlinkClick r:id="rId9"/>
              </a:rPr>
              <a:t>://codelatte.wordpress.com/2013/11/09/a-simple-newfixedthreadpool-example/</a:t>
            </a:r>
            <a:endParaRPr lang="en-IN" dirty="0"/>
          </a:p>
          <a:p>
            <a:pPr lvl="1"/>
            <a:r>
              <a:rPr lang="en-US" u="sng" dirty="0" smtClean="0">
                <a:hlinkClick r:id="rId10"/>
              </a:rPr>
              <a:t>http</a:t>
            </a:r>
            <a:r>
              <a:rPr lang="en-US" u="sng" dirty="0">
                <a:hlinkClick r:id="rId10"/>
              </a:rPr>
              <a:t>://startbootstrap.com/template-overviews/full-slider/</a:t>
            </a:r>
            <a:endParaRPr lang="en-IN" dirty="0"/>
          </a:p>
          <a:p>
            <a:pPr lvl="1"/>
            <a:r>
              <a:rPr lang="en-US" u="sng" dirty="0" smtClean="0">
                <a:hlinkClick r:id="rId11"/>
              </a:rPr>
              <a:t>http</a:t>
            </a:r>
            <a:r>
              <a:rPr lang="en-US" u="sng" dirty="0">
                <a:hlinkClick r:id="rId11"/>
              </a:rPr>
              <a:t>://</a:t>
            </a:r>
            <a:r>
              <a:rPr lang="en-US" u="sng" dirty="0" smtClean="0">
                <a:hlinkClick r:id="rId11"/>
              </a:rPr>
              <a:t>www.tutorialspoint.com/java/java_multithreading.htm</a:t>
            </a:r>
            <a:endParaRPr lang="en-IN" dirty="0"/>
          </a:p>
        </p:txBody>
      </p:sp>
    </p:spTree>
    <p:extLst>
      <p:ext uri="{BB962C8B-B14F-4D97-AF65-F5344CB8AC3E}">
        <p14:creationId xmlns:p14="http://schemas.microsoft.com/office/powerpoint/2010/main" val="3522893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487613" y="2882900"/>
            <a:ext cx="8915399" cy="2262781"/>
          </a:xfrm>
        </p:spPr>
        <p:txBody>
          <a:bodyPr>
            <a:normAutofit/>
          </a:bodyPr>
          <a:lstStyle/>
          <a:p>
            <a:r>
              <a:rPr lang="en-US" sz="7200" dirty="0" smtClean="0"/>
              <a:t>THANK YOU</a:t>
            </a:r>
            <a:endParaRPr lang="en-IN" sz="7200" dirty="0"/>
          </a:p>
        </p:txBody>
      </p:sp>
    </p:spTree>
    <p:extLst>
      <p:ext uri="{BB962C8B-B14F-4D97-AF65-F5344CB8AC3E}">
        <p14:creationId xmlns:p14="http://schemas.microsoft.com/office/powerpoint/2010/main" val="3214526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4990"/>
          </a:xfrm>
        </p:spPr>
        <p:txBody>
          <a:bodyPr>
            <a:normAutofit fontScale="90000"/>
          </a:bodyPr>
          <a:lstStyle/>
          <a:p>
            <a:r>
              <a:rPr lang="en-US" sz="4400" dirty="0" smtClean="0"/>
              <a:t>Advantages</a:t>
            </a:r>
            <a:r>
              <a:rPr lang="en-US" dirty="0" smtClean="0"/>
              <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17393600"/>
              </p:ext>
            </p:extLst>
          </p:nvPr>
        </p:nvGraphicFramePr>
        <p:xfrm>
          <a:off x="2099257" y="1987825"/>
          <a:ext cx="9289248" cy="3669750"/>
        </p:xfrm>
        <a:graphic>
          <a:graphicData uri="http://schemas.openxmlformats.org/drawingml/2006/table">
            <a:tbl>
              <a:tblPr firstRow="1">
                <a:tableStyleId>{5C22544A-7EE6-4342-B048-85BDC9FD1C3A}</a:tableStyleId>
              </a:tblPr>
              <a:tblGrid>
                <a:gridCol w="2965128"/>
                <a:gridCol w="3178781"/>
                <a:gridCol w="3145339"/>
              </a:tblGrid>
              <a:tr h="445674">
                <a:tc>
                  <a:txBody>
                    <a:bodyPr/>
                    <a:lstStyle/>
                    <a:p>
                      <a:pPr marL="0" marR="0">
                        <a:lnSpc>
                          <a:spcPct val="150000"/>
                        </a:lnSpc>
                        <a:spcBef>
                          <a:spcPts val="0"/>
                        </a:spcBef>
                        <a:spcAft>
                          <a:spcPts val="0"/>
                        </a:spcAft>
                      </a:pPr>
                      <a:r>
                        <a:rPr lang="en-US" sz="1200" dirty="0">
                          <a:effectLst/>
                        </a:rPr>
                        <a:t>Properties</a:t>
                      </a:r>
                      <a:endParaRPr lang="en-US" sz="1200" dirty="0">
                        <a:solidFill>
                          <a:srgbClr val="000000"/>
                        </a:solidFill>
                        <a:effectLst/>
                        <a:latin typeface="Calibri"/>
                        <a:ea typeface="Calibri"/>
                        <a:cs typeface="Calibri"/>
                      </a:endParaRPr>
                    </a:p>
                  </a:txBody>
                  <a:tcPr marL="68580" marR="68580" marT="0" marB="0"/>
                </a:tc>
                <a:tc>
                  <a:txBody>
                    <a:bodyPr/>
                    <a:lstStyle/>
                    <a:p>
                      <a:pPr marL="0" marR="0">
                        <a:lnSpc>
                          <a:spcPct val="150000"/>
                        </a:lnSpc>
                        <a:spcBef>
                          <a:spcPts val="0"/>
                        </a:spcBef>
                        <a:spcAft>
                          <a:spcPts val="0"/>
                        </a:spcAft>
                      </a:pPr>
                      <a:r>
                        <a:rPr lang="en-US" sz="1200" dirty="0">
                          <a:effectLst/>
                        </a:rPr>
                        <a:t>Existing System</a:t>
                      </a:r>
                      <a:endParaRPr lang="en-US" sz="1200" dirty="0">
                        <a:solidFill>
                          <a:srgbClr val="000000"/>
                        </a:solidFill>
                        <a:effectLst/>
                        <a:latin typeface="Calibri"/>
                        <a:ea typeface="Calibri"/>
                        <a:cs typeface="Calibri"/>
                      </a:endParaRPr>
                    </a:p>
                  </a:txBody>
                  <a:tcPr marL="68580" marR="68580" marT="0" marB="0"/>
                </a:tc>
                <a:tc>
                  <a:txBody>
                    <a:bodyPr/>
                    <a:lstStyle/>
                    <a:p>
                      <a:pPr marL="0" marR="0">
                        <a:lnSpc>
                          <a:spcPct val="150000"/>
                        </a:lnSpc>
                        <a:spcBef>
                          <a:spcPts val="0"/>
                        </a:spcBef>
                        <a:spcAft>
                          <a:spcPts val="0"/>
                        </a:spcAft>
                      </a:pPr>
                      <a:r>
                        <a:rPr lang="en-US" sz="1200" dirty="0">
                          <a:effectLst/>
                        </a:rPr>
                        <a:t>Proposed System</a:t>
                      </a:r>
                      <a:endParaRPr lang="en-US" sz="1200" dirty="0">
                        <a:solidFill>
                          <a:srgbClr val="000000"/>
                        </a:solidFill>
                        <a:effectLst/>
                        <a:latin typeface="Calibri"/>
                        <a:ea typeface="Calibri"/>
                        <a:cs typeface="Calibri"/>
                      </a:endParaRPr>
                    </a:p>
                  </a:txBody>
                  <a:tcPr marL="68580" marR="68580" marT="0" marB="0"/>
                </a:tc>
              </a:tr>
              <a:tr h="445906">
                <a:tc>
                  <a:txBody>
                    <a:bodyPr/>
                    <a:lstStyle/>
                    <a:p>
                      <a:pPr marL="0" marR="0">
                        <a:lnSpc>
                          <a:spcPct val="150000"/>
                        </a:lnSpc>
                        <a:spcBef>
                          <a:spcPts val="0"/>
                        </a:spcBef>
                        <a:spcAft>
                          <a:spcPts val="0"/>
                        </a:spcAft>
                      </a:pPr>
                      <a:r>
                        <a:rPr lang="en-US" sz="1200">
                          <a:effectLst/>
                        </a:rPr>
                        <a:t> </a:t>
                      </a:r>
                      <a:endParaRPr lang="en-US" sz="1200">
                        <a:solidFill>
                          <a:srgbClr val="000000"/>
                        </a:solidFill>
                        <a:effectLst/>
                        <a:latin typeface="Calibri"/>
                        <a:ea typeface="Calibri"/>
                        <a:cs typeface="Calibri"/>
                      </a:endParaRPr>
                    </a:p>
                  </a:txBody>
                  <a:tcPr marL="68580" marR="68580" marT="0" marB="0"/>
                </a:tc>
                <a:tc>
                  <a:txBody>
                    <a:bodyPr/>
                    <a:lstStyle/>
                    <a:p>
                      <a:pPr marL="0" marR="0">
                        <a:lnSpc>
                          <a:spcPct val="150000"/>
                        </a:lnSpc>
                        <a:spcBef>
                          <a:spcPts val="0"/>
                        </a:spcBef>
                        <a:spcAft>
                          <a:spcPts val="0"/>
                        </a:spcAft>
                      </a:pPr>
                      <a:r>
                        <a:rPr lang="en-US" sz="1200">
                          <a:effectLst/>
                        </a:rPr>
                        <a:t> </a:t>
                      </a:r>
                      <a:endParaRPr lang="en-US" sz="1200">
                        <a:solidFill>
                          <a:srgbClr val="000000"/>
                        </a:solidFill>
                        <a:effectLst/>
                        <a:latin typeface="Calibri"/>
                        <a:ea typeface="Calibri"/>
                        <a:cs typeface="Calibri"/>
                      </a:endParaRPr>
                    </a:p>
                  </a:txBody>
                  <a:tcPr marL="68580" marR="68580" marT="0" marB="0"/>
                </a:tc>
                <a:tc>
                  <a:txBody>
                    <a:bodyPr/>
                    <a:lstStyle/>
                    <a:p>
                      <a:pPr marL="0" marR="0">
                        <a:lnSpc>
                          <a:spcPct val="150000"/>
                        </a:lnSpc>
                        <a:spcBef>
                          <a:spcPts val="0"/>
                        </a:spcBef>
                        <a:spcAft>
                          <a:spcPts val="0"/>
                        </a:spcAft>
                      </a:pPr>
                      <a:r>
                        <a:rPr lang="en-US" sz="1200">
                          <a:effectLst/>
                        </a:rPr>
                        <a:t> </a:t>
                      </a:r>
                      <a:endParaRPr lang="en-US" sz="1200">
                        <a:solidFill>
                          <a:srgbClr val="000000"/>
                        </a:solidFill>
                        <a:effectLst/>
                        <a:latin typeface="Calibri"/>
                        <a:ea typeface="Calibri"/>
                        <a:cs typeface="Calibri"/>
                      </a:endParaRPr>
                    </a:p>
                  </a:txBody>
                  <a:tcPr marL="68580" marR="68580" marT="0" marB="0"/>
                </a:tc>
              </a:tr>
              <a:tr h="445906">
                <a:tc>
                  <a:txBody>
                    <a:bodyPr/>
                    <a:lstStyle/>
                    <a:p>
                      <a:pPr marL="0" marR="0">
                        <a:lnSpc>
                          <a:spcPct val="150000"/>
                        </a:lnSpc>
                        <a:spcBef>
                          <a:spcPts val="0"/>
                        </a:spcBef>
                        <a:spcAft>
                          <a:spcPts val="0"/>
                        </a:spcAft>
                      </a:pPr>
                      <a:r>
                        <a:rPr lang="en-US" sz="1200">
                          <a:effectLst/>
                        </a:rPr>
                        <a:t>Searching Complexity</a:t>
                      </a:r>
                      <a:endParaRPr lang="en-US" sz="1200">
                        <a:solidFill>
                          <a:srgbClr val="000000"/>
                        </a:solidFill>
                        <a:effectLst/>
                        <a:latin typeface="Calibri"/>
                        <a:ea typeface="Calibri"/>
                        <a:cs typeface="Calibri"/>
                      </a:endParaRPr>
                    </a:p>
                  </a:txBody>
                  <a:tcPr marL="68580" marR="68580" marT="0" marB="0"/>
                </a:tc>
                <a:tc>
                  <a:txBody>
                    <a:bodyPr/>
                    <a:lstStyle/>
                    <a:p>
                      <a:pPr marL="0" marR="0">
                        <a:lnSpc>
                          <a:spcPct val="115000"/>
                        </a:lnSpc>
                        <a:spcBef>
                          <a:spcPts val="0"/>
                        </a:spcBef>
                        <a:spcAft>
                          <a:spcPts val="1000"/>
                        </a:spcAft>
                        <a:tabLst>
                          <a:tab pos="228600" algn="dec"/>
                        </a:tabLst>
                      </a:pPr>
                      <a:r>
                        <a:rPr lang="en-US" sz="1100">
                          <a:effectLst/>
                        </a:rPr>
                        <a:t>Slow</a:t>
                      </a:r>
                      <a:endParaRPr lang="en-US" sz="1100">
                        <a:solidFill>
                          <a:srgbClr val="2E74B5"/>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tabLst>
                          <a:tab pos="228600" algn="dec"/>
                        </a:tabLst>
                      </a:pPr>
                      <a:r>
                        <a:rPr lang="en-US" sz="1100">
                          <a:effectLst/>
                        </a:rPr>
                        <a:t>Fast</a:t>
                      </a:r>
                      <a:endParaRPr lang="en-US" sz="1100">
                        <a:solidFill>
                          <a:srgbClr val="2E74B5"/>
                        </a:solidFill>
                        <a:effectLst/>
                        <a:latin typeface="Calibri"/>
                        <a:ea typeface="Times New Roman"/>
                        <a:cs typeface="Times New Roman"/>
                      </a:endParaRPr>
                    </a:p>
                  </a:txBody>
                  <a:tcPr marL="68580" marR="68580" marT="0" marB="0"/>
                </a:tc>
              </a:tr>
              <a:tr h="445906">
                <a:tc>
                  <a:txBody>
                    <a:bodyPr/>
                    <a:lstStyle/>
                    <a:p>
                      <a:pPr marL="0" marR="0">
                        <a:lnSpc>
                          <a:spcPct val="150000"/>
                        </a:lnSpc>
                        <a:spcBef>
                          <a:spcPts val="0"/>
                        </a:spcBef>
                        <a:spcAft>
                          <a:spcPts val="0"/>
                        </a:spcAft>
                      </a:pPr>
                      <a:r>
                        <a:rPr lang="en-US" sz="1200">
                          <a:effectLst/>
                        </a:rPr>
                        <a:t>Advanced Search</a:t>
                      </a:r>
                      <a:endParaRPr lang="en-US" sz="1200">
                        <a:solidFill>
                          <a:srgbClr val="000000"/>
                        </a:solidFill>
                        <a:effectLst/>
                        <a:latin typeface="Calibri"/>
                        <a:ea typeface="Calibri"/>
                        <a:cs typeface="Calibri"/>
                      </a:endParaRPr>
                    </a:p>
                  </a:txBody>
                  <a:tcPr marL="68580" marR="68580" marT="0" marB="0"/>
                </a:tc>
                <a:tc>
                  <a:txBody>
                    <a:bodyPr/>
                    <a:lstStyle/>
                    <a:p>
                      <a:pPr marL="0" marR="0">
                        <a:lnSpc>
                          <a:spcPct val="115000"/>
                        </a:lnSpc>
                        <a:spcBef>
                          <a:spcPts val="0"/>
                        </a:spcBef>
                        <a:spcAft>
                          <a:spcPts val="1000"/>
                        </a:spcAft>
                        <a:tabLst>
                          <a:tab pos="228600" algn="dec"/>
                        </a:tabLst>
                      </a:pPr>
                      <a:r>
                        <a:rPr lang="en-US" sz="1100">
                          <a:effectLst/>
                        </a:rPr>
                        <a:t>Slow</a:t>
                      </a:r>
                      <a:endParaRPr lang="en-US" sz="1100">
                        <a:solidFill>
                          <a:srgbClr val="2E74B5"/>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tabLst>
                          <a:tab pos="228600" algn="dec"/>
                        </a:tabLst>
                      </a:pPr>
                      <a:r>
                        <a:rPr lang="en-US" sz="1100">
                          <a:effectLst/>
                        </a:rPr>
                        <a:t>Fast</a:t>
                      </a:r>
                      <a:endParaRPr lang="en-US" sz="1100">
                        <a:solidFill>
                          <a:srgbClr val="2E74B5"/>
                        </a:solidFill>
                        <a:effectLst/>
                        <a:latin typeface="Calibri"/>
                        <a:ea typeface="Times New Roman"/>
                        <a:cs typeface="Times New Roman"/>
                      </a:endParaRPr>
                    </a:p>
                  </a:txBody>
                  <a:tcPr marL="68580" marR="68580" marT="0" marB="0"/>
                </a:tc>
              </a:tr>
              <a:tr h="445906">
                <a:tc>
                  <a:txBody>
                    <a:bodyPr/>
                    <a:lstStyle/>
                    <a:p>
                      <a:pPr marL="0" marR="0">
                        <a:lnSpc>
                          <a:spcPct val="150000"/>
                        </a:lnSpc>
                        <a:spcBef>
                          <a:spcPts val="0"/>
                        </a:spcBef>
                        <a:spcAft>
                          <a:spcPts val="0"/>
                        </a:spcAft>
                      </a:pPr>
                      <a:r>
                        <a:rPr lang="en-US" sz="1200" dirty="0">
                          <a:effectLst/>
                        </a:rPr>
                        <a:t>Number of </a:t>
                      </a:r>
                      <a:r>
                        <a:rPr lang="en-US" sz="1200" dirty="0" smtClean="0">
                          <a:effectLst/>
                        </a:rPr>
                        <a:t>Results</a:t>
                      </a:r>
                    </a:p>
                    <a:p>
                      <a:pPr marL="0" marR="0" indent="0" algn="l" defTabSz="457200" rtl="0" eaLnBrk="1" fontAlgn="auto" latinLnBrk="0" hangingPunct="1">
                        <a:lnSpc>
                          <a:spcPct val="150000"/>
                        </a:lnSpc>
                        <a:spcBef>
                          <a:spcPts val="0"/>
                        </a:spcBef>
                        <a:spcAft>
                          <a:spcPts val="0"/>
                        </a:spcAft>
                        <a:buClrTx/>
                        <a:buSzTx/>
                        <a:buFontTx/>
                        <a:buNone/>
                        <a:tabLst/>
                        <a:defRPr/>
                      </a:pPr>
                      <a:r>
                        <a:rPr lang="en-US" sz="1200" dirty="0" smtClean="0">
                          <a:effectLst/>
                        </a:rPr>
                        <a:t>(Filtered)</a:t>
                      </a:r>
                      <a:endParaRPr lang="en-US" sz="1400" dirty="0" smtClean="0">
                        <a:solidFill>
                          <a:srgbClr val="000000"/>
                        </a:solidFill>
                        <a:effectLst/>
                        <a:latin typeface="Calibri"/>
                        <a:ea typeface="Calibri"/>
                        <a:cs typeface="Calibri"/>
                      </a:endParaRPr>
                    </a:p>
                  </a:txBody>
                  <a:tcPr marL="68580" marR="68580" marT="0" marB="0"/>
                </a:tc>
                <a:tc>
                  <a:txBody>
                    <a:bodyPr/>
                    <a:lstStyle/>
                    <a:p>
                      <a:pPr marL="0" marR="0">
                        <a:lnSpc>
                          <a:spcPct val="115000"/>
                        </a:lnSpc>
                        <a:spcBef>
                          <a:spcPts val="0"/>
                        </a:spcBef>
                        <a:spcAft>
                          <a:spcPts val="1000"/>
                        </a:spcAft>
                        <a:tabLst>
                          <a:tab pos="228600" algn="dec"/>
                        </a:tabLst>
                      </a:pPr>
                      <a:r>
                        <a:rPr lang="en-US" sz="1100">
                          <a:effectLst/>
                        </a:rPr>
                        <a:t>Low</a:t>
                      </a:r>
                      <a:endParaRPr lang="en-US" sz="1100">
                        <a:solidFill>
                          <a:srgbClr val="2E74B5"/>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tabLst>
                          <a:tab pos="228600" algn="dec"/>
                        </a:tabLst>
                      </a:pPr>
                      <a:r>
                        <a:rPr lang="en-US" sz="1100">
                          <a:effectLst/>
                        </a:rPr>
                        <a:t>High</a:t>
                      </a:r>
                      <a:endParaRPr lang="en-US" sz="1100">
                        <a:solidFill>
                          <a:srgbClr val="2E74B5"/>
                        </a:solidFill>
                        <a:effectLst/>
                        <a:latin typeface="Calibri"/>
                        <a:ea typeface="Times New Roman"/>
                        <a:cs typeface="Times New Roman"/>
                      </a:endParaRPr>
                    </a:p>
                  </a:txBody>
                  <a:tcPr marL="68580" marR="68580" marT="0" marB="0"/>
                </a:tc>
              </a:tr>
              <a:tr h="445906">
                <a:tc>
                  <a:txBody>
                    <a:bodyPr/>
                    <a:lstStyle/>
                    <a:p>
                      <a:pPr marL="0" marR="0">
                        <a:lnSpc>
                          <a:spcPct val="150000"/>
                        </a:lnSpc>
                        <a:spcBef>
                          <a:spcPts val="0"/>
                        </a:spcBef>
                        <a:spcAft>
                          <a:spcPts val="0"/>
                        </a:spcAft>
                      </a:pPr>
                      <a:r>
                        <a:rPr lang="en-US" sz="1200" dirty="0">
                          <a:effectLst/>
                        </a:rPr>
                        <a:t>Filtering</a:t>
                      </a:r>
                      <a:endParaRPr lang="en-US" sz="1200" dirty="0">
                        <a:solidFill>
                          <a:srgbClr val="000000"/>
                        </a:solidFill>
                        <a:effectLst/>
                        <a:latin typeface="Calibri"/>
                        <a:ea typeface="Calibri"/>
                        <a:cs typeface="Calibri"/>
                      </a:endParaRPr>
                    </a:p>
                  </a:txBody>
                  <a:tcPr marL="68580" marR="68580" marT="0" marB="0"/>
                </a:tc>
                <a:tc>
                  <a:txBody>
                    <a:bodyPr/>
                    <a:lstStyle/>
                    <a:p>
                      <a:pPr marL="0" marR="0">
                        <a:lnSpc>
                          <a:spcPct val="115000"/>
                        </a:lnSpc>
                        <a:spcBef>
                          <a:spcPts val="0"/>
                        </a:spcBef>
                        <a:spcAft>
                          <a:spcPts val="1000"/>
                        </a:spcAft>
                        <a:tabLst>
                          <a:tab pos="228600" algn="dec"/>
                        </a:tabLst>
                      </a:pPr>
                      <a:r>
                        <a:rPr lang="en-US" sz="1100">
                          <a:effectLst/>
                        </a:rPr>
                        <a:t>Slow</a:t>
                      </a:r>
                      <a:endParaRPr lang="en-US" sz="1100">
                        <a:solidFill>
                          <a:srgbClr val="2E74B5"/>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tabLst>
                          <a:tab pos="228600" algn="dec"/>
                        </a:tabLst>
                      </a:pPr>
                      <a:r>
                        <a:rPr lang="en-US" sz="1100">
                          <a:effectLst/>
                        </a:rPr>
                        <a:t>Fast</a:t>
                      </a:r>
                      <a:endParaRPr lang="en-US" sz="1100">
                        <a:solidFill>
                          <a:srgbClr val="2E74B5"/>
                        </a:solidFill>
                        <a:effectLst/>
                        <a:latin typeface="Calibri"/>
                        <a:ea typeface="Times New Roman"/>
                        <a:cs typeface="Times New Roman"/>
                      </a:endParaRPr>
                    </a:p>
                  </a:txBody>
                  <a:tcPr marL="68580" marR="68580" marT="0" marB="0"/>
                </a:tc>
              </a:tr>
              <a:tr h="445906">
                <a:tc>
                  <a:txBody>
                    <a:bodyPr/>
                    <a:lstStyle/>
                    <a:p>
                      <a:pPr marL="0" marR="0">
                        <a:lnSpc>
                          <a:spcPct val="150000"/>
                        </a:lnSpc>
                        <a:spcBef>
                          <a:spcPts val="0"/>
                        </a:spcBef>
                        <a:spcAft>
                          <a:spcPts val="0"/>
                        </a:spcAft>
                      </a:pPr>
                      <a:r>
                        <a:rPr lang="en-US" sz="1200">
                          <a:effectLst/>
                        </a:rPr>
                        <a:t>Reliability</a:t>
                      </a:r>
                      <a:endParaRPr lang="en-US" sz="1200">
                        <a:solidFill>
                          <a:srgbClr val="000000"/>
                        </a:solidFill>
                        <a:effectLst/>
                        <a:latin typeface="Calibri"/>
                        <a:ea typeface="Calibri"/>
                        <a:cs typeface="Calibri"/>
                      </a:endParaRPr>
                    </a:p>
                  </a:txBody>
                  <a:tcPr marL="68580" marR="68580" marT="0" marB="0"/>
                </a:tc>
                <a:tc>
                  <a:txBody>
                    <a:bodyPr/>
                    <a:lstStyle/>
                    <a:p>
                      <a:pPr marL="0" marR="0">
                        <a:lnSpc>
                          <a:spcPct val="115000"/>
                        </a:lnSpc>
                        <a:spcBef>
                          <a:spcPts val="0"/>
                        </a:spcBef>
                        <a:spcAft>
                          <a:spcPts val="1000"/>
                        </a:spcAft>
                        <a:tabLst>
                          <a:tab pos="228600" algn="dec"/>
                        </a:tabLst>
                      </a:pPr>
                      <a:r>
                        <a:rPr lang="en-US" sz="1100">
                          <a:effectLst/>
                        </a:rPr>
                        <a:t>Poor</a:t>
                      </a:r>
                      <a:endParaRPr lang="en-US" sz="1100">
                        <a:solidFill>
                          <a:srgbClr val="2E74B5"/>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tabLst>
                          <a:tab pos="228600" algn="dec"/>
                        </a:tabLst>
                      </a:pPr>
                      <a:r>
                        <a:rPr lang="en-US" sz="1100">
                          <a:effectLst/>
                        </a:rPr>
                        <a:t>Excellent</a:t>
                      </a:r>
                      <a:endParaRPr lang="en-US" sz="1100">
                        <a:solidFill>
                          <a:srgbClr val="2E74B5"/>
                        </a:solidFill>
                        <a:effectLst/>
                        <a:latin typeface="Calibri"/>
                        <a:ea typeface="Times New Roman"/>
                        <a:cs typeface="Times New Roman"/>
                      </a:endParaRPr>
                    </a:p>
                  </a:txBody>
                  <a:tcPr marL="68580" marR="68580" marT="0" marB="0"/>
                </a:tc>
              </a:tr>
              <a:tr h="445906">
                <a:tc>
                  <a:txBody>
                    <a:bodyPr/>
                    <a:lstStyle/>
                    <a:p>
                      <a:pPr marL="0" marR="0">
                        <a:lnSpc>
                          <a:spcPct val="150000"/>
                        </a:lnSpc>
                        <a:spcBef>
                          <a:spcPts val="0"/>
                        </a:spcBef>
                        <a:spcAft>
                          <a:spcPts val="0"/>
                        </a:spcAft>
                      </a:pPr>
                      <a:r>
                        <a:rPr lang="en-US" sz="1200" dirty="0">
                          <a:effectLst/>
                        </a:rPr>
                        <a:t>Graphics User Interface</a:t>
                      </a:r>
                      <a:endParaRPr lang="en-US" sz="1200" dirty="0">
                        <a:solidFill>
                          <a:srgbClr val="000000"/>
                        </a:solidFill>
                        <a:effectLst/>
                        <a:latin typeface="Calibri"/>
                        <a:ea typeface="Calibri"/>
                        <a:cs typeface="Calibri"/>
                      </a:endParaRPr>
                    </a:p>
                  </a:txBody>
                  <a:tcPr marL="68580" marR="68580" marT="0" marB="0"/>
                </a:tc>
                <a:tc>
                  <a:txBody>
                    <a:bodyPr/>
                    <a:lstStyle/>
                    <a:p>
                      <a:pPr marL="0" marR="0">
                        <a:lnSpc>
                          <a:spcPct val="115000"/>
                        </a:lnSpc>
                        <a:spcBef>
                          <a:spcPts val="0"/>
                        </a:spcBef>
                        <a:spcAft>
                          <a:spcPts val="1000"/>
                        </a:spcAft>
                        <a:tabLst>
                          <a:tab pos="228600" algn="dec"/>
                        </a:tabLst>
                      </a:pPr>
                      <a:r>
                        <a:rPr lang="en-US" sz="1100" dirty="0">
                          <a:effectLst/>
                        </a:rPr>
                        <a:t>Not Attractive</a:t>
                      </a:r>
                      <a:endParaRPr lang="en-US" sz="1100" dirty="0">
                        <a:solidFill>
                          <a:srgbClr val="2E74B5"/>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tabLst>
                          <a:tab pos="228600" algn="dec"/>
                        </a:tabLst>
                      </a:pPr>
                      <a:r>
                        <a:rPr lang="en-US" sz="1100" dirty="0">
                          <a:effectLst/>
                        </a:rPr>
                        <a:t>Attractive</a:t>
                      </a:r>
                      <a:endParaRPr lang="en-US" sz="1100" dirty="0">
                        <a:solidFill>
                          <a:srgbClr val="2E74B5"/>
                        </a:solidFill>
                        <a:effectLst/>
                        <a:latin typeface="Calibri"/>
                        <a:ea typeface="Times New Roman"/>
                        <a:cs typeface="Times New Roman"/>
                      </a:endParaRPr>
                    </a:p>
                  </a:txBody>
                  <a:tcPr marL="68580" marR="68580" marT="0" marB="0"/>
                </a:tc>
              </a:tr>
            </a:tbl>
          </a:graphicData>
        </a:graphic>
      </p:graphicFrame>
      <p:sp>
        <p:nvSpPr>
          <p:cNvPr id="6" name="TextBox 5"/>
          <p:cNvSpPr txBox="1"/>
          <p:nvPr/>
        </p:nvSpPr>
        <p:spPr>
          <a:xfrm>
            <a:off x="3802666" y="1519105"/>
            <a:ext cx="5009882" cy="615553"/>
          </a:xfrm>
          <a:prstGeom prst="rect">
            <a:avLst/>
          </a:prstGeom>
          <a:noFill/>
        </p:spPr>
        <p:txBody>
          <a:bodyPr wrap="square" rtlCol="0">
            <a:spAutoFit/>
          </a:bodyPr>
          <a:lstStyle/>
          <a:p>
            <a:r>
              <a:rPr lang="en-IN" sz="1600" i="1" dirty="0"/>
              <a:t>Comparison of Existing and Proposed System</a:t>
            </a:r>
            <a:endParaRPr lang="en-US" sz="1600" i="1" dirty="0"/>
          </a:p>
          <a:p>
            <a:endParaRPr lang="en-US" dirty="0"/>
          </a:p>
        </p:txBody>
      </p:sp>
    </p:spTree>
    <p:extLst>
      <p:ext uri="{BB962C8B-B14F-4D97-AF65-F5344CB8AC3E}">
        <p14:creationId xmlns:p14="http://schemas.microsoft.com/office/powerpoint/2010/main" val="593359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Design Approach</a:t>
            </a:r>
            <a:endParaRPr lang="en-IN" sz="4400" dirty="0">
              <a:latin typeface="Century Gothic" panose="020B0502020202020204" pitchFamily="34" charset="0"/>
            </a:endParaRPr>
          </a:p>
        </p:txBody>
      </p:sp>
      <p:sp>
        <p:nvSpPr>
          <p:cNvPr id="3" name="Content Placeholder 2"/>
          <p:cNvSpPr>
            <a:spLocks noGrp="1"/>
          </p:cNvSpPr>
          <p:nvPr>
            <p:ph idx="1"/>
          </p:nvPr>
        </p:nvSpPr>
        <p:spPr/>
        <p:txBody>
          <a:bodyPr>
            <a:normAutofit/>
          </a:bodyPr>
          <a:lstStyle/>
          <a:p>
            <a:pPr marL="0" indent="0">
              <a:buNone/>
            </a:pPr>
            <a:r>
              <a:rPr lang="en-IN" sz="2400" i="1" dirty="0" err="1" smtClean="0"/>
              <a:t>MyMediaJam</a:t>
            </a:r>
            <a:r>
              <a:rPr lang="en-IN" sz="2400" i="1" dirty="0" smtClean="0"/>
              <a:t> </a:t>
            </a:r>
            <a:r>
              <a:rPr lang="en-IN" sz="2400" dirty="0" smtClean="0"/>
              <a:t>uses </a:t>
            </a:r>
            <a:r>
              <a:rPr lang="en-IN" sz="2400" dirty="0"/>
              <a:t>the modular approach. The complete project can be divided into 3 main modules</a:t>
            </a:r>
            <a:r>
              <a:rPr lang="en-IN" sz="2400" dirty="0" smtClean="0"/>
              <a:t>:</a:t>
            </a:r>
          </a:p>
          <a:p>
            <a:pPr marL="0" indent="0">
              <a:buNone/>
            </a:pPr>
            <a:endParaRPr lang="en-US" sz="2400" dirty="0"/>
          </a:p>
          <a:p>
            <a:pPr lvl="0"/>
            <a:r>
              <a:rPr lang="en-IN" sz="2400" dirty="0"/>
              <a:t>Crawler Module</a:t>
            </a:r>
            <a:endParaRPr lang="en-US" sz="2400" dirty="0"/>
          </a:p>
          <a:p>
            <a:pPr lvl="0"/>
            <a:r>
              <a:rPr lang="en-IN" sz="2400" dirty="0"/>
              <a:t>Index Manager</a:t>
            </a:r>
            <a:endParaRPr lang="en-US" sz="2400" dirty="0"/>
          </a:p>
          <a:p>
            <a:pPr lvl="0"/>
            <a:r>
              <a:rPr lang="en-IN" sz="2400" dirty="0"/>
              <a:t>View Module </a:t>
            </a:r>
            <a:endParaRPr lang="en-US" sz="2400" dirty="0"/>
          </a:p>
        </p:txBody>
      </p:sp>
    </p:spTree>
    <p:extLst>
      <p:ext uri="{BB962C8B-B14F-4D97-AF65-F5344CB8AC3E}">
        <p14:creationId xmlns:p14="http://schemas.microsoft.com/office/powerpoint/2010/main" val="1868268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Crawler Module</a:t>
            </a:r>
            <a:endParaRPr lang="en-US" sz="4400" dirty="0"/>
          </a:p>
        </p:txBody>
      </p:sp>
      <p:sp>
        <p:nvSpPr>
          <p:cNvPr id="3" name="Content Placeholder 2"/>
          <p:cNvSpPr>
            <a:spLocks noGrp="1"/>
          </p:cNvSpPr>
          <p:nvPr>
            <p:ph idx="1"/>
          </p:nvPr>
        </p:nvSpPr>
        <p:spPr>
          <a:xfrm>
            <a:off x="2589212" y="1493949"/>
            <a:ext cx="8915400" cy="4417273"/>
          </a:xfrm>
        </p:spPr>
        <p:txBody>
          <a:bodyPr>
            <a:noAutofit/>
          </a:bodyPr>
          <a:lstStyle/>
          <a:p>
            <a:pPr marL="457200" lvl="1" indent="0">
              <a:buNone/>
            </a:pPr>
            <a:endParaRPr lang="en-US" sz="1800" b="1" dirty="0"/>
          </a:p>
          <a:p>
            <a:r>
              <a:rPr lang="en-IN" sz="2400" dirty="0" smtClean="0"/>
              <a:t>This </a:t>
            </a:r>
            <a:r>
              <a:rPr lang="en-IN" sz="2400" dirty="0"/>
              <a:t>module uses the </a:t>
            </a:r>
            <a:r>
              <a:rPr lang="en-IN" sz="2400" b="1" dirty="0"/>
              <a:t>Breadth-First Search</a:t>
            </a:r>
            <a:r>
              <a:rPr lang="en-IN" sz="2400" dirty="0"/>
              <a:t> design approach for fast crawling.</a:t>
            </a:r>
            <a:endParaRPr lang="en-US" sz="2400" dirty="0"/>
          </a:p>
          <a:p>
            <a:r>
              <a:rPr lang="en-IN" sz="2400" dirty="0" smtClean="0"/>
              <a:t>The </a:t>
            </a:r>
            <a:r>
              <a:rPr lang="en-IN" sz="2400" dirty="0"/>
              <a:t>Crawling Module is divided into 3 sub-modules:</a:t>
            </a:r>
            <a:endParaRPr lang="en-US" sz="2400" dirty="0"/>
          </a:p>
          <a:p>
            <a:pPr lvl="1"/>
            <a:r>
              <a:rPr lang="en-IN" sz="2200" dirty="0"/>
              <a:t>Music Module</a:t>
            </a:r>
            <a:endParaRPr lang="en-US" sz="2200" dirty="0"/>
          </a:p>
          <a:p>
            <a:pPr lvl="1"/>
            <a:r>
              <a:rPr lang="en-IN" sz="2200" dirty="0"/>
              <a:t>Videos Module</a:t>
            </a:r>
            <a:endParaRPr lang="en-US" sz="2200" dirty="0"/>
          </a:p>
          <a:p>
            <a:pPr lvl="1"/>
            <a:r>
              <a:rPr lang="en-IN" sz="2200" dirty="0"/>
              <a:t>Images Module</a:t>
            </a:r>
            <a:endParaRPr lang="en-US" sz="2200" dirty="0"/>
          </a:p>
          <a:p>
            <a:r>
              <a:rPr lang="en-IN" sz="2400" dirty="0"/>
              <a:t>T</a:t>
            </a:r>
            <a:r>
              <a:rPr lang="en-IN" sz="2400" dirty="0" smtClean="0"/>
              <a:t>hese </a:t>
            </a:r>
            <a:r>
              <a:rPr lang="en-IN" sz="2400" dirty="0"/>
              <a:t>modules works differently for different types of files, filtering out the undesired results, and proving the selected results to the View Manager. </a:t>
            </a:r>
            <a:endParaRPr lang="en-US" sz="2400" dirty="0"/>
          </a:p>
          <a:p>
            <a:endParaRPr lang="en-US" sz="2000" dirty="0"/>
          </a:p>
        </p:txBody>
      </p:sp>
    </p:spTree>
    <p:extLst>
      <p:ext uri="{BB962C8B-B14F-4D97-AF65-F5344CB8AC3E}">
        <p14:creationId xmlns:p14="http://schemas.microsoft.com/office/powerpoint/2010/main" val="282873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Index Manager</a:t>
            </a:r>
            <a:endParaRPr lang="en-IN" sz="4400" dirty="0"/>
          </a:p>
        </p:txBody>
      </p:sp>
      <p:sp>
        <p:nvSpPr>
          <p:cNvPr id="3" name="Content Placeholder 2"/>
          <p:cNvSpPr>
            <a:spLocks noGrp="1"/>
          </p:cNvSpPr>
          <p:nvPr>
            <p:ph idx="1"/>
          </p:nvPr>
        </p:nvSpPr>
        <p:spPr/>
        <p:txBody>
          <a:bodyPr>
            <a:noAutofit/>
          </a:bodyPr>
          <a:lstStyle/>
          <a:p>
            <a:r>
              <a:rPr lang="en-IN" sz="2400" dirty="0"/>
              <a:t>This is the main module that manages insertion, deletion &amp; updating the entries into tree. </a:t>
            </a:r>
            <a:endParaRPr lang="en-IN" sz="2400" dirty="0" smtClean="0"/>
          </a:p>
          <a:p>
            <a:r>
              <a:rPr lang="en-IN" sz="2400" dirty="0" smtClean="0"/>
              <a:t>Also responsible </a:t>
            </a:r>
            <a:r>
              <a:rPr lang="en-IN" sz="2400" dirty="0"/>
              <a:t>for searching over the tree, its serialization as well as deserialization. </a:t>
            </a:r>
            <a:endParaRPr lang="en-IN" sz="2400" dirty="0" smtClean="0"/>
          </a:p>
          <a:p>
            <a:r>
              <a:rPr lang="en-IN" sz="2400" dirty="0"/>
              <a:t>C</a:t>
            </a:r>
            <a:r>
              <a:rPr lang="en-IN" sz="2400" dirty="0" smtClean="0"/>
              <a:t>reates </a:t>
            </a:r>
            <a:r>
              <a:rPr lang="en-IN" sz="2400" dirty="0"/>
              <a:t>separate indexes for different file types.</a:t>
            </a:r>
            <a:endParaRPr lang="en-US" sz="2400" dirty="0"/>
          </a:p>
        </p:txBody>
      </p:sp>
    </p:spTree>
    <p:extLst>
      <p:ext uri="{BB962C8B-B14F-4D97-AF65-F5344CB8AC3E}">
        <p14:creationId xmlns:p14="http://schemas.microsoft.com/office/powerpoint/2010/main" val="10036096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Contd.</a:t>
            </a:r>
            <a:endParaRPr lang="en-US" sz="4400" dirty="0"/>
          </a:p>
        </p:txBody>
      </p:sp>
      <p:sp>
        <p:nvSpPr>
          <p:cNvPr id="3" name="Content Placeholder 2"/>
          <p:cNvSpPr>
            <a:spLocks noGrp="1"/>
          </p:cNvSpPr>
          <p:nvPr>
            <p:ph idx="1"/>
          </p:nvPr>
        </p:nvSpPr>
        <p:spPr/>
        <p:txBody>
          <a:bodyPr>
            <a:normAutofit fontScale="85000" lnSpcReduction="10000"/>
          </a:bodyPr>
          <a:lstStyle/>
          <a:p>
            <a:pPr marL="0" indent="0">
              <a:buNone/>
            </a:pPr>
            <a:r>
              <a:rPr lang="en-IN" sz="2400" dirty="0"/>
              <a:t>The indexing in done on a hierarchy of trees. The trees are divided on 4 levels:</a:t>
            </a:r>
            <a:endParaRPr lang="en-US" sz="2400" dirty="0"/>
          </a:p>
          <a:p>
            <a:r>
              <a:rPr lang="en-IN" sz="2400" b="1" dirty="0"/>
              <a:t>Root Tree: </a:t>
            </a:r>
            <a:r>
              <a:rPr lang="en-IN" sz="2400" dirty="0"/>
              <a:t>This is the root tree that contains a mapping of alphabets with the sub-root tree. Each node in a tree is a sub-root tree that contains a mapping with an alphabet. There can be at maximum of 27 such nodes, one for each alphabet and 1 for special characters</a:t>
            </a:r>
            <a:r>
              <a:rPr lang="en-IN" sz="2400" dirty="0" smtClean="0"/>
              <a:t>.</a:t>
            </a:r>
          </a:p>
          <a:p>
            <a:r>
              <a:rPr lang="en-IN" sz="2400" b="1" dirty="0"/>
              <a:t>Sub-Root Tree: </a:t>
            </a:r>
            <a:r>
              <a:rPr lang="en-IN" sz="2400" dirty="0"/>
              <a:t>This is the 2nd level tree that contains a mapping of alphabets with the hash tree. Every sub-root tree is a node in the root tree. Each node in sub-root tree is a hash tree that contains a mapping with an alphabet. There can be at maximum of 27 such nodes, one for each alphabet and 1 for special characters</a:t>
            </a:r>
            <a:r>
              <a:rPr lang="en-IN" dirty="0"/>
              <a:t>.</a:t>
            </a:r>
            <a:endParaRPr lang="en-US" dirty="0"/>
          </a:p>
        </p:txBody>
      </p:sp>
    </p:spTree>
    <p:extLst>
      <p:ext uri="{BB962C8B-B14F-4D97-AF65-F5344CB8AC3E}">
        <p14:creationId xmlns:p14="http://schemas.microsoft.com/office/powerpoint/2010/main" val="2035631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Contd.</a:t>
            </a:r>
            <a:endParaRPr lang="en-US" sz="4400" dirty="0"/>
          </a:p>
        </p:txBody>
      </p:sp>
      <p:sp>
        <p:nvSpPr>
          <p:cNvPr id="3" name="Content Placeholder 2"/>
          <p:cNvSpPr>
            <a:spLocks noGrp="1"/>
          </p:cNvSpPr>
          <p:nvPr>
            <p:ph idx="1"/>
          </p:nvPr>
        </p:nvSpPr>
        <p:spPr>
          <a:xfrm>
            <a:off x="2473302" y="1489656"/>
            <a:ext cx="8915400" cy="3777622"/>
          </a:xfrm>
        </p:spPr>
        <p:txBody>
          <a:bodyPr>
            <a:noAutofit/>
          </a:bodyPr>
          <a:lstStyle/>
          <a:p>
            <a:r>
              <a:rPr lang="en-IN" sz="2400" b="1" dirty="0"/>
              <a:t>Hash Tree: </a:t>
            </a:r>
            <a:r>
              <a:rPr lang="en-IN" sz="2400" dirty="0"/>
              <a:t>This is the 3rd level tree that contains a mapping of alphabets with the RB tree (last level). Every hash tree is a node in the sub-root tree. Each node in hash tree is a RB tree that contains a mapping with an alphabet. There can be at maximum of 27 such nodes, one for each alphabet and 1 for special characters</a:t>
            </a:r>
            <a:r>
              <a:rPr lang="en-IN" sz="2400" dirty="0" smtClean="0"/>
              <a:t>.</a:t>
            </a:r>
          </a:p>
          <a:p>
            <a:pPr marL="342900" lvl="2" indent="-342900"/>
            <a:r>
              <a:rPr lang="en-IN" sz="2400" b="1" dirty="0"/>
              <a:t>RB Tree: </a:t>
            </a:r>
            <a:r>
              <a:rPr lang="en-IN" sz="2400" dirty="0"/>
              <a:t>This is the last level of the tree structure. It contains the list of the files after being mapped from the parent trees. These files are stored in the RB tree structure.</a:t>
            </a:r>
            <a:endParaRPr lang="en-US" sz="2400" dirty="0"/>
          </a:p>
          <a:p>
            <a:pPr marL="342900" lvl="2" indent="-342900"/>
            <a:r>
              <a:rPr lang="en-IN" sz="2400" b="1" dirty="0"/>
              <a:t>Node: </a:t>
            </a:r>
            <a:r>
              <a:rPr lang="en-IN" sz="2400" dirty="0"/>
              <a:t>A node represent a single entity in a RB tree. It contains information about the file, its left child, its right child, its parent and its colour</a:t>
            </a:r>
            <a:r>
              <a:rPr lang="en-IN" sz="1800" dirty="0"/>
              <a:t>.</a:t>
            </a:r>
            <a:endParaRPr lang="en-US" sz="1800" dirty="0"/>
          </a:p>
          <a:p>
            <a:endParaRPr lang="en-IN" sz="2400" dirty="0"/>
          </a:p>
        </p:txBody>
      </p:sp>
    </p:spTree>
    <p:extLst>
      <p:ext uri="{BB962C8B-B14F-4D97-AF65-F5344CB8AC3E}">
        <p14:creationId xmlns:p14="http://schemas.microsoft.com/office/powerpoint/2010/main" val="34979017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596</TotalTime>
  <Words>959</Words>
  <Application>Microsoft Office PowerPoint</Application>
  <PresentationFormat>Widescreen</PresentationFormat>
  <Paragraphs>182</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Century Gothic</vt:lpstr>
      <vt:lpstr>Times New Roman</vt:lpstr>
      <vt:lpstr>Wingdings</vt:lpstr>
      <vt:lpstr>Wingdings 3</vt:lpstr>
      <vt:lpstr>Wisp</vt:lpstr>
      <vt:lpstr>MyMediaJam</vt:lpstr>
      <vt:lpstr>CONTENTS</vt:lpstr>
      <vt:lpstr>Introduction </vt:lpstr>
      <vt:lpstr>Advantages </vt:lpstr>
      <vt:lpstr>Design Approach</vt:lpstr>
      <vt:lpstr>Crawler Module</vt:lpstr>
      <vt:lpstr>Index Manager</vt:lpstr>
      <vt:lpstr>Contd.</vt:lpstr>
      <vt:lpstr>Contd.</vt:lpstr>
      <vt:lpstr>The Tree Structure</vt:lpstr>
      <vt:lpstr>Working</vt:lpstr>
      <vt:lpstr>View Module</vt:lpstr>
      <vt:lpstr>PowerPoint Presentation</vt:lpstr>
      <vt:lpstr>Tools and Technology</vt:lpstr>
      <vt:lpstr>Scope</vt:lpstr>
      <vt:lpstr>Future Scope</vt:lpstr>
      <vt:lpstr>Snapshots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REFRENCES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S-CrAwler</dc:title>
  <dc:creator>Cj</dc:creator>
  <cp:lastModifiedBy>Cj</cp:lastModifiedBy>
  <cp:revision>61</cp:revision>
  <dcterms:created xsi:type="dcterms:W3CDTF">2014-09-21T17:16:29Z</dcterms:created>
  <dcterms:modified xsi:type="dcterms:W3CDTF">2014-11-24T07:18:59Z</dcterms:modified>
</cp:coreProperties>
</file>